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5" r:id="rId16"/>
    <p:sldId id="270" r:id="rId17"/>
    <p:sldId id="271" r:id="rId18"/>
    <p:sldId id="272" r:id="rId19"/>
    <p:sldId id="277" r:id="rId20"/>
    <p:sldId id="280" r:id="rId21"/>
    <p:sldId id="273" r:id="rId22"/>
    <p:sldId id="279" r:id="rId23"/>
    <p:sldId id="278" r:id="rId24"/>
    <p:sldId id="276" r:id="rId25"/>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52" d="100"/>
          <a:sy n="52" d="100"/>
        </p:scale>
        <p:origin x="-84" y="-22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4E3ED94B-1DE7-4391-AB7D-57EF7DBF7B5A}" type="datetimeFigureOut">
              <a:rPr lang="hr-HR" smtClean="0"/>
              <a:pPr/>
              <a:t>19.11.2018.</a:t>
            </a:fld>
            <a:endParaRPr lang="hr-HR"/>
          </a:p>
        </p:txBody>
      </p:sp>
      <p:sp>
        <p:nvSpPr>
          <p:cNvPr id="20" name="Footer Placeholder 19"/>
          <p:cNvSpPr>
            <a:spLocks noGrp="1"/>
          </p:cNvSpPr>
          <p:nvPr>
            <p:ph type="ftr" sz="quarter" idx="11"/>
          </p:nvPr>
        </p:nvSpPr>
        <p:spPr/>
        <p:txBody>
          <a:bodyPr/>
          <a:lstStyle>
            <a:extLst/>
          </a:lstStyle>
          <a:p>
            <a:endParaRPr lang="hr-HR"/>
          </a:p>
        </p:txBody>
      </p:sp>
      <p:sp>
        <p:nvSpPr>
          <p:cNvPr id="10" name="Slide Number Placeholder 9"/>
          <p:cNvSpPr>
            <a:spLocks noGrp="1"/>
          </p:cNvSpPr>
          <p:nvPr>
            <p:ph type="sldNum" sz="quarter" idx="12"/>
          </p:nvPr>
        </p:nvSpPr>
        <p:spPr/>
        <p:txBody>
          <a:bodyPr/>
          <a:lstStyle>
            <a:extLst/>
          </a:lstStyle>
          <a:p>
            <a:fld id="{B577CD2F-F10D-450F-8F4F-7A58DB7C6B98}" type="slidenum">
              <a:rPr lang="hr-HR" smtClean="0"/>
              <a:pPr/>
              <a:t>‹#›</a:t>
            </a:fld>
            <a:endParaRPr lang="hr-H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E3ED94B-1DE7-4391-AB7D-57EF7DBF7B5A}" type="datetimeFigureOut">
              <a:rPr lang="hr-HR" smtClean="0"/>
              <a:pPr/>
              <a:t>19.11.2018.</a:t>
            </a:fld>
            <a:endParaRPr lang="hr-HR"/>
          </a:p>
        </p:txBody>
      </p:sp>
      <p:sp>
        <p:nvSpPr>
          <p:cNvPr id="5" name="Footer Placeholder 4"/>
          <p:cNvSpPr>
            <a:spLocks noGrp="1"/>
          </p:cNvSpPr>
          <p:nvPr>
            <p:ph type="ftr" sz="quarter" idx="11"/>
          </p:nvPr>
        </p:nvSpPr>
        <p:spPr/>
        <p:txBody>
          <a:bodyPr/>
          <a:lstStyle>
            <a:extLst/>
          </a:lstStyle>
          <a:p>
            <a:endParaRPr lang="hr-HR"/>
          </a:p>
        </p:txBody>
      </p:sp>
      <p:sp>
        <p:nvSpPr>
          <p:cNvPr id="6" name="Slide Number Placeholder 5"/>
          <p:cNvSpPr>
            <a:spLocks noGrp="1"/>
          </p:cNvSpPr>
          <p:nvPr>
            <p:ph type="sldNum" sz="quarter" idx="12"/>
          </p:nvPr>
        </p:nvSpPr>
        <p:spPr/>
        <p:txBody>
          <a:bodyPr/>
          <a:lstStyle>
            <a:extLst/>
          </a:lstStyle>
          <a:p>
            <a:fld id="{B577CD2F-F10D-450F-8F4F-7A58DB7C6B98}" type="slidenum">
              <a:rPr lang="hr-HR" smtClean="0"/>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E3ED94B-1DE7-4391-AB7D-57EF7DBF7B5A}" type="datetimeFigureOut">
              <a:rPr lang="hr-HR" smtClean="0"/>
              <a:pPr/>
              <a:t>19.11.2018.</a:t>
            </a:fld>
            <a:endParaRPr lang="hr-HR"/>
          </a:p>
        </p:txBody>
      </p:sp>
      <p:sp>
        <p:nvSpPr>
          <p:cNvPr id="5" name="Footer Placeholder 4"/>
          <p:cNvSpPr>
            <a:spLocks noGrp="1"/>
          </p:cNvSpPr>
          <p:nvPr>
            <p:ph type="ftr" sz="quarter" idx="11"/>
          </p:nvPr>
        </p:nvSpPr>
        <p:spPr/>
        <p:txBody>
          <a:bodyPr/>
          <a:lstStyle>
            <a:extLst/>
          </a:lstStyle>
          <a:p>
            <a:endParaRPr lang="hr-HR"/>
          </a:p>
        </p:txBody>
      </p:sp>
      <p:sp>
        <p:nvSpPr>
          <p:cNvPr id="6" name="Slide Number Placeholder 5"/>
          <p:cNvSpPr>
            <a:spLocks noGrp="1"/>
          </p:cNvSpPr>
          <p:nvPr>
            <p:ph type="sldNum" sz="quarter" idx="12"/>
          </p:nvPr>
        </p:nvSpPr>
        <p:spPr/>
        <p:txBody>
          <a:bodyPr/>
          <a:lstStyle>
            <a:extLst/>
          </a:lstStyle>
          <a:p>
            <a:fld id="{B577CD2F-F10D-450F-8F4F-7A58DB7C6B98}" type="slidenum">
              <a:rPr lang="hr-HR" smtClean="0"/>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E3ED94B-1DE7-4391-AB7D-57EF7DBF7B5A}" type="datetimeFigureOut">
              <a:rPr lang="hr-HR" smtClean="0"/>
              <a:pPr/>
              <a:t>19.11.2018.</a:t>
            </a:fld>
            <a:endParaRPr lang="hr-HR"/>
          </a:p>
        </p:txBody>
      </p:sp>
      <p:sp>
        <p:nvSpPr>
          <p:cNvPr id="5" name="Footer Placeholder 4"/>
          <p:cNvSpPr>
            <a:spLocks noGrp="1"/>
          </p:cNvSpPr>
          <p:nvPr>
            <p:ph type="ftr" sz="quarter" idx="11"/>
          </p:nvPr>
        </p:nvSpPr>
        <p:spPr/>
        <p:txBody>
          <a:bodyPr/>
          <a:lstStyle>
            <a:extLst/>
          </a:lstStyle>
          <a:p>
            <a:endParaRPr lang="hr-HR"/>
          </a:p>
        </p:txBody>
      </p:sp>
      <p:sp>
        <p:nvSpPr>
          <p:cNvPr id="6" name="Slide Number Placeholder 5"/>
          <p:cNvSpPr>
            <a:spLocks noGrp="1"/>
          </p:cNvSpPr>
          <p:nvPr>
            <p:ph type="sldNum" sz="quarter" idx="12"/>
          </p:nvPr>
        </p:nvSpPr>
        <p:spPr/>
        <p:txBody>
          <a:bodyPr/>
          <a:lstStyle>
            <a:extLst/>
          </a:lstStyle>
          <a:p>
            <a:fld id="{B577CD2F-F10D-450F-8F4F-7A58DB7C6B98}" type="slidenum">
              <a:rPr lang="hr-HR" smtClean="0"/>
              <a:pPr/>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E3ED94B-1DE7-4391-AB7D-57EF7DBF7B5A}" type="datetimeFigureOut">
              <a:rPr lang="hr-HR" smtClean="0"/>
              <a:pPr/>
              <a:t>19.11.2018.</a:t>
            </a:fld>
            <a:endParaRPr lang="hr-HR"/>
          </a:p>
        </p:txBody>
      </p:sp>
      <p:sp>
        <p:nvSpPr>
          <p:cNvPr id="5" name="Footer Placeholder 4"/>
          <p:cNvSpPr>
            <a:spLocks noGrp="1"/>
          </p:cNvSpPr>
          <p:nvPr>
            <p:ph type="ftr" sz="quarter" idx="11"/>
          </p:nvPr>
        </p:nvSpPr>
        <p:spPr/>
        <p:txBody>
          <a:bodyPr/>
          <a:lstStyle>
            <a:extLst/>
          </a:lstStyle>
          <a:p>
            <a:endParaRPr lang="hr-HR"/>
          </a:p>
        </p:txBody>
      </p:sp>
      <p:sp>
        <p:nvSpPr>
          <p:cNvPr id="6" name="Slide Number Placeholder 5"/>
          <p:cNvSpPr>
            <a:spLocks noGrp="1"/>
          </p:cNvSpPr>
          <p:nvPr>
            <p:ph type="sldNum" sz="quarter" idx="12"/>
          </p:nvPr>
        </p:nvSpPr>
        <p:spPr/>
        <p:txBody>
          <a:bodyPr/>
          <a:lstStyle>
            <a:extLst/>
          </a:lstStyle>
          <a:p>
            <a:fld id="{B577CD2F-F10D-450F-8F4F-7A58DB7C6B98}" type="slidenum">
              <a:rPr lang="hr-HR" smtClean="0"/>
              <a:pPr/>
              <a:t>‹#›</a:t>
            </a:fld>
            <a:endParaRPr lang="hr-H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E3ED94B-1DE7-4391-AB7D-57EF7DBF7B5A}" type="datetimeFigureOut">
              <a:rPr lang="hr-HR" smtClean="0"/>
              <a:pPr/>
              <a:t>19.11.2018.</a:t>
            </a:fld>
            <a:endParaRPr lang="hr-HR"/>
          </a:p>
        </p:txBody>
      </p:sp>
      <p:sp>
        <p:nvSpPr>
          <p:cNvPr id="6" name="Footer Placeholder 5"/>
          <p:cNvSpPr>
            <a:spLocks noGrp="1"/>
          </p:cNvSpPr>
          <p:nvPr>
            <p:ph type="ftr" sz="quarter" idx="11"/>
          </p:nvPr>
        </p:nvSpPr>
        <p:spPr/>
        <p:txBody>
          <a:bodyPr/>
          <a:lstStyle>
            <a:extLst/>
          </a:lstStyle>
          <a:p>
            <a:endParaRPr lang="hr-HR"/>
          </a:p>
        </p:txBody>
      </p:sp>
      <p:sp>
        <p:nvSpPr>
          <p:cNvPr id="7" name="Slide Number Placeholder 6"/>
          <p:cNvSpPr>
            <a:spLocks noGrp="1"/>
          </p:cNvSpPr>
          <p:nvPr>
            <p:ph type="sldNum" sz="quarter" idx="12"/>
          </p:nvPr>
        </p:nvSpPr>
        <p:spPr/>
        <p:txBody>
          <a:bodyPr/>
          <a:lstStyle>
            <a:extLst/>
          </a:lstStyle>
          <a:p>
            <a:fld id="{B577CD2F-F10D-450F-8F4F-7A58DB7C6B98}" type="slidenum">
              <a:rPr lang="hr-HR" smtClean="0"/>
              <a:pPr/>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E3ED94B-1DE7-4391-AB7D-57EF7DBF7B5A}" type="datetimeFigureOut">
              <a:rPr lang="hr-HR" smtClean="0"/>
              <a:pPr/>
              <a:t>19.11.2018.</a:t>
            </a:fld>
            <a:endParaRPr lang="hr-HR"/>
          </a:p>
        </p:txBody>
      </p:sp>
      <p:sp>
        <p:nvSpPr>
          <p:cNvPr id="8" name="Footer Placeholder 7"/>
          <p:cNvSpPr>
            <a:spLocks noGrp="1"/>
          </p:cNvSpPr>
          <p:nvPr>
            <p:ph type="ftr" sz="quarter" idx="11"/>
          </p:nvPr>
        </p:nvSpPr>
        <p:spPr/>
        <p:txBody>
          <a:bodyPr/>
          <a:lstStyle>
            <a:extLst/>
          </a:lstStyle>
          <a:p>
            <a:endParaRPr lang="hr-HR"/>
          </a:p>
        </p:txBody>
      </p:sp>
      <p:sp>
        <p:nvSpPr>
          <p:cNvPr id="9" name="Slide Number Placeholder 8"/>
          <p:cNvSpPr>
            <a:spLocks noGrp="1"/>
          </p:cNvSpPr>
          <p:nvPr>
            <p:ph type="sldNum" sz="quarter" idx="12"/>
          </p:nvPr>
        </p:nvSpPr>
        <p:spPr/>
        <p:txBody>
          <a:bodyPr/>
          <a:lstStyle>
            <a:extLst/>
          </a:lstStyle>
          <a:p>
            <a:fld id="{B577CD2F-F10D-450F-8F4F-7A58DB7C6B98}" type="slidenum">
              <a:rPr lang="hr-HR" smtClean="0"/>
              <a:pPr/>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E3ED94B-1DE7-4391-AB7D-57EF7DBF7B5A}" type="datetimeFigureOut">
              <a:rPr lang="hr-HR" smtClean="0"/>
              <a:pPr/>
              <a:t>19.11.2018.</a:t>
            </a:fld>
            <a:endParaRPr lang="hr-HR"/>
          </a:p>
        </p:txBody>
      </p:sp>
      <p:sp>
        <p:nvSpPr>
          <p:cNvPr id="4" name="Footer Placeholder 3"/>
          <p:cNvSpPr>
            <a:spLocks noGrp="1"/>
          </p:cNvSpPr>
          <p:nvPr>
            <p:ph type="ftr" sz="quarter" idx="11"/>
          </p:nvPr>
        </p:nvSpPr>
        <p:spPr/>
        <p:txBody>
          <a:bodyPr/>
          <a:lstStyle>
            <a:extLst/>
          </a:lstStyle>
          <a:p>
            <a:endParaRPr lang="hr-HR"/>
          </a:p>
        </p:txBody>
      </p:sp>
      <p:sp>
        <p:nvSpPr>
          <p:cNvPr id="5" name="Slide Number Placeholder 4"/>
          <p:cNvSpPr>
            <a:spLocks noGrp="1"/>
          </p:cNvSpPr>
          <p:nvPr>
            <p:ph type="sldNum" sz="quarter" idx="12"/>
          </p:nvPr>
        </p:nvSpPr>
        <p:spPr/>
        <p:txBody>
          <a:bodyPr/>
          <a:lstStyle>
            <a:extLst/>
          </a:lstStyle>
          <a:p>
            <a:fld id="{B577CD2F-F10D-450F-8F4F-7A58DB7C6B98}" type="slidenum">
              <a:rPr lang="hr-HR" smtClean="0"/>
              <a:pPr/>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4E3ED94B-1DE7-4391-AB7D-57EF7DBF7B5A}" type="datetimeFigureOut">
              <a:rPr lang="hr-HR" smtClean="0"/>
              <a:pPr/>
              <a:t>19.11.2018.</a:t>
            </a:fld>
            <a:endParaRPr lang="hr-HR"/>
          </a:p>
        </p:txBody>
      </p:sp>
      <p:sp>
        <p:nvSpPr>
          <p:cNvPr id="3" name="Footer Placeholder 2"/>
          <p:cNvSpPr>
            <a:spLocks noGrp="1"/>
          </p:cNvSpPr>
          <p:nvPr>
            <p:ph type="ftr" sz="quarter" idx="11"/>
          </p:nvPr>
        </p:nvSpPr>
        <p:spPr/>
        <p:txBody>
          <a:bodyPr/>
          <a:lstStyle>
            <a:extLst/>
          </a:lstStyle>
          <a:p>
            <a:endParaRPr lang="hr-HR"/>
          </a:p>
        </p:txBody>
      </p:sp>
      <p:sp>
        <p:nvSpPr>
          <p:cNvPr id="4" name="Slide Number Placeholder 3"/>
          <p:cNvSpPr>
            <a:spLocks noGrp="1"/>
          </p:cNvSpPr>
          <p:nvPr>
            <p:ph type="sldNum" sz="quarter" idx="12"/>
          </p:nvPr>
        </p:nvSpPr>
        <p:spPr/>
        <p:txBody>
          <a:bodyPr/>
          <a:lstStyle>
            <a:extLst/>
          </a:lstStyle>
          <a:p>
            <a:fld id="{B577CD2F-F10D-450F-8F4F-7A58DB7C6B98}" type="slidenum">
              <a:rPr lang="hr-HR" smtClean="0"/>
              <a:pPr/>
              <a:t>‹#›</a:t>
            </a:fld>
            <a:endParaRPr lang="hr-H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E3ED94B-1DE7-4391-AB7D-57EF7DBF7B5A}" type="datetimeFigureOut">
              <a:rPr lang="hr-HR" smtClean="0"/>
              <a:pPr/>
              <a:t>19.11.2018.</a:t>
            </a:fld>
            <a:endParaRPr lang="hr-HR"/>
          </a:p>
        </p:txBody>
      </p:sp>
      <p:sp>
        <p:nvSpPr>
          <p:cNvPr id="6" name="Footer Placeholder 5"/>
          <p:cNvSpPr>
            <a:spLocks noGrp="1"/>
          </p:cNvSpPr>
          <p:nvPr>
            <p:ph type="ftr" sz="quarter" idx="11"/>
          </p:nvPr>
        </p:nvSpPr>
        <p:spPr/>
        <p:txBody>
          <a:bodyPr/>
          <a:lstStyle>
            <a:extLst/>
          </a:lstStyle>
          <a:p>
            <a:endParaRPr lang="hr-HR"/>
          </a:p>
        </p:txBody>
      </p:sp>
      <p:sp>
        <p:nvSpPr>
          <p:cNvPr id="7" name="Slide Number Placeholder 6"/>
          <p:cNvSpPr>
            <a:spLocks noGrp="1"/>
          </p:cNvSpPr>
          <p:nvPr>
            <p:ph type="sldNum" sz="quarter" idx="12"/>
          </p:nvPr>
        </p:nvSpPr>
        <p:spPr/>
        <p:txBody>
          <a:bodyPr/>
          <a:lstStyle>
            <a:extLst/>
          </a:lstStyle>
          <a:p>
            <a:fld id="{B577CD2F-F10D-450F-8F4F-7A58DB7C6B98}" type="slidenum">
              <a:rPr lang="hr-HR" smtClean="0"/>
              <a:pPr/>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4E3ED94B-1DE7-4391-AB7D-57EF7DBF7B5A}" type="datetimeFigureOut">
              <a:rPr lang="hr-HR" smtClean="0"/>
              <a:pPr/>
              <a:t>19.11.2018.</a:t>
            </a:fld>
            <a:endParaRPr lang="hr-HR"/>
          </a:p>
        </p:txBody>
      </p:sp>
      <p:sp>
        <p:nvSpPr>
          <p:cNvPr id="6" name="Footer Placeholder 5"/>
          <p:cNvSpPr>
            <a:spLocks noGrp="1"/>
          </p:cNvSpPr>
          <p:nvPr>
            <p:ph type="ftr" sz="quarter" idx="11"/>
          </p:nvPr>
        </p:nvSpPr>
        <p:spPr/>
        <p:txBody>
          <a:bodyPr/>
          <a:lstStyle>
            <a:extLst/>
          </a:lstStyle>
          <a:p>
            <a:endParaRPr lang="hr-HR"/>
          </a:p>
        </p:txBody>
      </p:sp>
      <p:sp>
        <p:nvSpPr>
          <p:cNvPr id="7" name="Slide Number Placeholder 6"/>
          <p:cNvSpPr>
            <a:spLocks noGrp="1"/>
          </p:cNvSpPr>
          <p:nvPr>
            <p:ph type="sldNum" sz="quarter" idx="12"/>
          </p:nvPr>
        </p:nvSpPr>
        <p:spPr/>
        <p:txBody>
          <a:bodyPr/>
          <a:lstStyle>
            <a:extLst/>
          </a:lstStyle>
          <a:p>
            <a:fld id="{B577CD2F-F10D-450F-8F4F-7A58DB7C6B98}" type="slidenum">
              <a:rPr lang="hr-HR" smtClean="0"/>
              <a:pPr/>
              <a:t>‹#›</a:t>
            </a:fld>
            <a:endParaRPr lang="hr-H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4E3ED94B-1DE7-4391-AB7D-57EF7DBF7B5A}" type="datetimeFigureOut">
              <a:rPr lang="hr-HR" smtClean="0"/>
              <a:pPr/>
              <a:t>19.11.2018.</a:t>
            </a:fld>
            <a:endParaRPr lang="hr-H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hr-H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577CD2F-F10D-450F-8F4F-7A58DB7C6B98}" type="slidenum">
              <a:rPr lang="hr-HR" smtClean="0"/>
              <a:pPr/>
              <a:t>‹#›</a:t>
            </a:fld>
            <a:endParaRPr lang="hr-H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188641"/>
            <a:ext cx="6912768" cy="1521216"/>
          </a:xfrm>
        </p:spPr>
        <p:txBody>
          <a:bodyPr>
            <a:noAutofit/>
          </a:bodyPr>
          <a:lstStyle/>
          <a:p>
            <a:r>
              <a:rPr lang="hr-HR" sz="5700" b="1" dirty="0" smtClean="0">
                <a:solidFill>
                  <a:srgbClr val="FF0000"/>
                </a:solidFill>
              </a:rPr>
              <a:t>VUKOVAR</a:t>
            </a:r>
            <a:br>
              <a:rPr lang="hr-HR" sz="5700" b="1" dirty="0" smtClean="0">
                <a:solidFill>
                  <a:srgbClr val="FF0000"/>
                </a:solidFill>
              </a:rPr>
            </a:br>
            <a:r>
              <a:rPr lang="hr-HR" sz="5700" b="1" dirty="0" smtClean="0">
                <a:solidFill>
                  <a:srgbClr val="FF0000"/>
                </a:solidFill>
              </a:rPr>
              <a:t>-</a:t>
            </a:r>
            <a:r>
              <a:rPr lang="hr-HR" sz="5700" dirty="0" smtClean="0">
                <a:solidFill>
                  <a:srgbClr val="FF0000"/>
                </a:solidFill>
              </a:rPr>
              <a:t>GRAD HEROJ</a:t>
            </a:r>
            <a:endParaRPr lang="hr-HR" sz="5700" b="1" dirty="0">
              <a:solidFill>
                <a:srgbClr val="FF0000"/>
              </a:solidFill>
            </a:endParaRPr>
          </a:p>
        </p:txBody>
      </p:sp>
      <p:sp>
        <p:nvSpPr>
          <p:cNvPr id="3" name="Subtitle 2"/>
          <p:cNvSpPr>
            <a:spLocks noGrp="1"/>
          </p:cNvSpPr>
          <p:nvPr>
            <p:ph type="subTitle" idx="1"/>
          </p:nvPr>
        </p:nvSpPr>
        <p:spPr>
          <a:xfrm>
            <a:off x="1043608" y="1988840"/>
            <a:ext cx="7128792" cy="4968552"/>
          </a:xfrm>
        </p:spPr>
        <p:txBody>
          <a:bodyPr/>
          <a:lstStyle/>
          <a:p>
            <a:endParaRPr lang="hr-HR"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15816" y="1709857"/>
            <a:ext cx="3744416" cy="4992554"/>
          </a:xfrm>
          <a:prstGeom prst="rect">
            <a:avLst/>
          </a:prstGeom>
        </p:spPr>
      </p:pic>
    </p:spTree>
    <p:extLst>
      <p:ext uri="{BB962C8B-B14F-4D97-AF65-F5344CB8AC3E}">
        <p14:creationId xmlns:p14="http://schemas.microsoft.com/office/powerpoint/2010/main" xmlns="" val="4243065508"/>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hr-HR" sz="3600" dirty="0" smtClean="0">
                <a:solidFill>
                  <a:schemeClr val="accent2">
                    <a:lumMod val="50000"/>
                  </a:schemeClr>
                </a:solidFill>
              </a:rPr>
              <a:t>VUKOVARSKA</a:t>
            </a:r>
            <a:br>
              <a:rPr lang="hr-HR" sz="3600" dirty="0" smtClean="0">
                <a:solidFill>
                  <a:schemeClr val="accent2">
                    <a:lumMod val="50000"/>
                  </a:schemeClr>
                </a:solidFill>
              </a:rPr>
            </a:br>
            <a:r>
              <a:rPr lang="hr-HR" sz="3600" dirty="0">
                <a:solidFill>
                  <a:schemeClr val="accent2">
                    <a:lumMod val="50000"/>
                  </a:schemeClr>
                </a:solidFill>
              </a:rPr>
              <a:t/>
            </a:r>
            <a:br>
              <a:rPr lang="hr-HR" sz="3600" dirty="0">
                <a:solidFill>
                  <a:schemeClr val="accent2">
                    <a:lumMod val="50000"/>
                  </a:schemeClr>
                </a:solidFill>
              </a:rPr>
            </a:br>
            <a:r>
              <a:rPr lang="hr-HR" sz="3600" dirty="0" smtClean="0">
                <a:solidFill>
                  <a:schemeClr val="accent2">
                    <a:lumMod val="50000"/>
                  </a:schemeClr>
                </a:solidFill>
              </a:rPr>
              <a:t> BOLNICA</a:t>
            </a:r>
            <a:endParaRPr lang="hr-HR" sz="3600" dirty="0">
              <a:solidFill>
                <a:schemeClr val="accent2">
                  <a:lumMod val="50000"/>
                </a:schemeClr>
              </a:solidFill>
            </a:endParaRPr>
          </a:p>
        </p:txBody>
      </p:sp>
      <p:sp>
        <p:nvSpPr>
          <p:cNvPr id="4" name="Text Placeholder 3"/>
          <p:cNvSpPr>
            <a:spLocks noGrp="1"/>
          </p:cNvSpPr>
          <p:nvPr>
            <p:ph type="body" idx="2"/>
          </p:nvPr>
        </p:nvSpPr>
        <p:spPr>
          <a:xfrm>
            <a:off x="457200" y="1435100"/>
            <a:ext cx="3538736" cy="4946228"/>
          </a:xfrm>
        </p:spPr>
        <p:txBody>
          <a:bodyPr>
            <a:normAutofit lnSpcReduction="10000"/>
          </a:bodyPr>
          <a:lstStyle/>
          <a:p>
            <a:r>
              <a:rPr lang="hr-HR" sz="2400" dirty="0" smtClean="0"/>
              <a:t>-vukovarska </a:t>
            </a:r>
            <a:r>
              <a:rPr lang="hr-HR" sz="2400" dirty="0"/>
              <a:t>bolnica jedan je od najpoznatijih simbola stradanja grada Vukovara i njegovih </a:t>
            </a:r>
            <a:r>
              <a:rPr lang="hr-HR" sz="2400" dirty="0" smtClean="0"/>
              <a:t>stanovnika.</a:t>
            </a:r>
            <a:endParaRPr lang="hr-HR" sz="2400" dirty="0"/>
          </a:p>
          <a:p>
            <a:r>
              <a:rPr lang="hr-HR" sz="2400" dirty="0" smtClean="0"/>
              <a:t>-sam </a:t>
            </a:r>
            <a:r>
              <a:rPr lang="hr-HR" sz="2400" dirty="0"/>
              <a:t>ulazak u bolnicu stvarao je </a:t>
            </a:r>
            <a:r>
              <a:rPr lang="hr-HR" sz="2400" dirty="0" smtClean="0"/>
              <a:t>osjećaj jezivosti,nisam </a:t>
            </a:r>
            <a:r>
              <a:rPr lang="hr-HR" sz="2400" dirty="0"/>
              <a:t>mogla vjerovati da na tom istom mjestu stajali su nevini ljudi,koji su izgubili svoje živote zbog velikosrpske agresije.Tu su </a:t>
            </a:r>
            <a:r>
              <a:rPr lang="hr-HR" sz="2400" dirty="0" smtClean="0"/>
              <a:t>boravili i</a:t>
            </a:r>
            <a:r>
              <a:rPr lang="hr-HR" sz="2400" dirty="0"/>
              <a:t> </a:t>
            </a:r>
            <a:r>
              <a:rPr lang="hr-HR" sz="2400" dirty="0" smtClean="0"/>
              <a:t>ljudi </a:t>
            </a:r>
            <a:r>
              <a:rPr lang="hr-HR" sz="2400" dirty="0"/>
              <a:t>koji su izgubili živote spašavajući živote </a:t>
            </a:r>
            <a:r>
              <a:rPr lang="hr-HR" sz="2400" dirty="0" smtClean="0"/>
              <a:t>drugih.</a:t>
            </a:r>
            <a:endParaRPr lang="hr-HR" sz="2400" dirty="0"/>
          </a:p>
          <a:p>
            <a:endParaRPr lang="hr-HR" dirty="0" smtClean="0"/>
          </a:p>
          <a:p>
            <a:endParaRPr lang="hr-HR"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4968169" y="293950"/>
            <a:ext cx="3505158" cy="6231394"/>
          </a:xfrm>
        </p:spPr>
      </p:pic>
    </p:spTree>
    <p:extLst>
      <p:ext uri="{BB962C8B-B14F-4D97-AF65-F5344CB8AC3E}">
        <p14:creationId xmlns:p14="http://schemas.microsoft.com/office/powerpoint/2010/main" xmlns="" val="3458918453"/>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15416"/>
            <a:ext cx="3008313" cy="1162050"/>
          </a:xfrm>
        </p:spPr>
        <p:txBody>
          <a:bodyPr/>
          <a:lstStyle/>
          <a:p>
            <a:endParaRPr lang="hr-HR" dirty="0"/>
          </a:p>
        </p:txBody>
      </p:sp>
      <p:sp>
        <p:nvSpPr>
          <p:cNvPr id="4" name="Text Placeholder 3"/>
          <p:cNvSpPr>
            <a:spLocks noGrp="1"/>
          </p:cNvSpPr>
          <p:nvPr>
            <p:ph type="body" idx="2"/>
          </p:nvPr>
        </p:nvSpPr>
        <p:spPr>
          <a:xfrm>
            <a:off x="179513" y="908720"/>
            <a:ext cx="2952328" cy="5217443"/>
          </a:xfrm>
        </p:spPr>
        <p:txBody>
          <a:bodyPr>
            <a:normAutofit/>
          </a:bodyPr>
          <a:lstStyle/>
          <a:p>
            <a:r>
              <a:rPr lang="hr-HR" sz="2800" dirty="0" smtClean="0"/>
              <a:t>-slika prikazuje mjesto gdje je pala avionska bomba krmača.Imala je 250 kg,prošla je kroz sve stropove bolnice te pala pacijentu između nogu,no nije se aktivirala</a:t>
            </a:r>
            <a:endParaRPr lang="hr-HR" sz="2800"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xmlns="" val="0"/>
              </a:ext>
            </a:extLst>
          </a:blip>
          <a:stretch>
            <a:fillRect/>
          </a:stretch>
        </p:blipFill>
        <p:spPr>
          <a:xfrm>
            <a:off x="3275856" y="980728"/>
            <a:ext cx="5621861" cy="3992563"/>
          </a:xfrm>
        </p:spPr>
      </p:pic>
    </p:spTree>
    <p:extLst>
      <p:ext uri="{BB962C8B-B14F-4D97-AF65-F5344CB8AC3E}">
        <p14:creationId xmlns:p14="http://schemas.microsoft.com/office/powerpoint/2010/main" xmlns="" val="86370694"/>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4" name="Text Placeholder 3"/>
          <p:cNvSpPr>
            <a:spLocks noGrp="1"/>
          </p:cNvSpPr>
          <p:nvPr>
            <p:ph type="body" idx="2"/>
          </p:nvPr>
        </p:nvSpPr>
        <p:spPr>
          <a:xfrm>
            <a:off x="251520" y="1412776"/>
            <a:ext cx="3600400" cy="4691063"/>
          </a:xfrm>
        </p:spPr>
        <p:txBody>
          <a:bodyPr>
            <a:normAutofit/>
          </a:bodyPr>
          <a:lstStyle/>
          <a:p>
            <a:r>
              <a:rPr lang="hr-HR" sz="3200" dirty="0" smtClean="0"/>
              <a:t>-na pločicama u bolnici,vođen je dnevnik s datumima ispod kojih je napisano koliko težak je bio svaki dan u bolnici.</a:t>
            </a:r>
            <a:endParaRPr lang="hr-HR" sz="3200"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4139952" y="116632"/>
            <a:ext cx="3709169" cy="6594078"/>
          </a:xfrm>
        </p:spPr>
      </p:pic>
    </p:spTree>
    <p:extLst>
      <p:ext uri="{BB962C8B-B14F-4D97-AF65-F5344CB8AC3E}">
        <p14:creationId xmlns:p14="http://schemas.microsoft.com/office/powerpoint/2010/main" xmlns="" val="4225747179"/>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909" y="108383"/>
            <a:ext cx="8229600" cy="45719"/>
          </a:xfrm>
        </p:spPr>
        <p:txBody>
          <a:bodyPr>
            <a:normAutofit fontScale="90000"/>
          </a:bodyPr>
          <a:lstStyle/>
          <a:p>
            <a:endParaRPr lang="hr-HR" dirty="0"/>
          </a:p>
        </p:txBody>
      </p:sp>
      <p:sp>
        <p:nvSpPr>
          <p:cNvPr id="3" name="Text Placeholder 2"/>
          <p:cNvSpPr>
            <a:spLocks noGrp="1"/>
          </p:cNvSpPr>
          <p:nvPr>
            <p:ph type="body" idx="1"/>
          </p:nvPr>
        </p:nvSpPr>
        <p:spPr>
          <a:xfrm>
            <a:off x="467544" y="116632"/>
            <a:ext cx="5544616" cy="1224135"/>
          </a:xfrm>
        </p:spPr>
        <p:txBody>
          <a:bodyPr>
            <a:noAutofit/>
          </a:bodyPr>
          <a:lstStyle/>
          <a:p>
            <a:r>
              <a:rPr lang="hr-HR" sz="3200" b="0" dirty="0" smtClean="0"/>
              <a:t>-jedna prostorija u vojarni bila je posvećena Bitci za Vukovar.</a:t>
            </a:r>
            <a:endParaRPr lang="hr-HR" sz="3200" b="0" dirty="0"/>
          </a:p>
        </p:txBody>
      </p:sp>
      <p:sp>
        <p:nvSpPr>
          <p:cNvPr id="5" name="Text Placeholder 4"/>
          <p:cNvSpPr>
            <a:spLocks noGrp="1"/>
          </p:cNvSpPr>
          <p:nvPr>
            <p:ph type="body" sz="half" idx="3"/>
          </p:nvPr>
        </p:nvSpPr>
        <p:spPr>
          <a:xfrm>
            <a:off x="4645025" y="116633"/>
            <a:ext cx="4041775" cy="72008"/>
          </a:xfrm>
        </p:spPr>
        <p:txBody>
          <a:bodyPr>
            <a:normAutofit fontScale="25000" lnSpcReduction="20000"/>
          </a:bodyPr>
          <a:lstStyle/>
          <a:p>
            <a:endParaRPr lang="hr-HR" dirty="0"/>
          </a:p>
        </p:txBody>
      </p:sp>
      <p:pic>
        <p:nvPicPr>
          <p:cNvPr id="7" name="Content Placeholder 6"/>
          <p:cNvPicPr>
            <a:picLocks noGrp="1" noChangeAspect="1"/>
          </p:cNvPicPr>
          <p:nvPr>
            <p:ph sz="quarter" idx="2"/>
          </p:nvPr>
        </p:nvPicPr>
        <p:blipFill>
          <a:blip r:embed="rId2" cstate="print">
            <a:extLst>
              <a:ext uri="{28A0092B-C50C-407E-A947-70E740481C1C}">
                <a14:useLocalDpi xmlns:a14="http://schemas.microsoft.com/office/drawing/2010/main" xmlns="" val="0"/>
              </a:ext>
            </a:extLst>
          </a:blip>
          <a:stretch>
            <a:fillRect/>
          </a:stretch>
        </p:blipFill>
        <p:spPr>
          <a:xfrm>
            <a:off x="467544" y="1412776"/>
            <a:ext cx="3528392" cy="5040560"/>
          </a:xfrm>
        </p:spPr>
      </p:pic>
      <p:pic>
        <p:nvPicPr>
          <p:cNvPr id="11" name="Content Placeholder 10"/>
          <p:cNvPicPr>
            <a:picLocks noGrp="1" noChangeAspect="1"/>
          </p:cNvPicPr>
          <p:nvPr>
            <p:ph sz="quarter" idx="4"/>
          </p:nvPr>
        </p:nvPicPr>
        <p:blipFill>
          <a:blip r:embed="rId3" cstate="print">
            <a:extLst>
              <a:ext uri="{28A0092B-C50C-407E-A947-70E740481C1C}">
                <a14:useLocalDpi xmlns:a14="http://schemas.microsoft.com/office/drawing/2010/main" xmlns="" val="0"/>
              </a:ext>
            </a:extLst>
          </a:blip>
          <a:stretch>
            <a:fillRect/>
          </a:stretch>
        </p:blipFill>
        <p:spPr>
          <a:xfrm>
            <a:off x="4211960" y="1916832"/>
            <a:ext cx="4717850" cy="4176464"/>
          </a:xfrm>
        </p:spPr>
      </p:pic>
    </p:spTree>
    <p:extLst>
      <p:ext uri="{BB962C8B-B14F-4D97-AF65-F5344CB8AC3E}">
        <p14:creationId xmlns:p14="http://schemas.microsoft.com/office/powerpoint/2010/main" xmlns="" val="3337853922"/>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188640"/>
            <a:ext cx="8229600" cy="85998"/>
          </a:xfrm>
        </p:spPr>
        <p:txBody>
          <a:bodyPr>
            <a:normAutofit fontScale="90000"/>
          </a:bodyPr>
          <a:lstStyle/>
          <a:p>
            <a:endParaRPr lang="hr-HR" dirty="0"/>
          </a:p>
        </p:txBody>
      </p:sp>
      <p:pic>
        <p:nvPicPr>
          <p:cNvPr id="9" name="Content Placeholder 8"/>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179512" y="452926"/>
            <a:ext cx="4107652" cy="5928402"/>
          </a:xfrm>
        </p:spPr>
      </p:pic>
      <p:pic>
        <p:nvPicPr>
          <p:cNvPr id="10" name="Content Placeholder 9"/>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4499992" y="1052736"/>
            <a:ext cx="4536504" cy="5069164"/>
          </a:xfrm>
        </p:spPr>
      </p:pic>
    </p:spTree>
    <p:extLst>
      <p:ext uri="{BB962C8B-B14F-4D97-AF65-F5344CB8AC3E}">
        <p14:creationId xmlns:p14="http://schemas.microsoft.com/office/powerpoint/2010/main" xmlns="" val="3106221096"/>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315416"/>
            <a:ext cx="8229600" cy="315416"/>
          </a:xfrm>
        </p:spPr>
        <p:txBody>
          <a:bodyPr>
            <a:normAutofit fontScale="90000"/>
          </a:bodyPr>
          <a:lstStyle/>
          <a:p>
            <a:endParaRPr lang="hr-HR" dirty="0"/>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3365312" y="3068960"/>
            <a:ext cx="5527168" cy="3672408"/>
          </a:xfrm>
        </p:spPr>
      </p:pic>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xmlns="" val="0"/>
              </a:ext>
            </a:extLst>
          </a:blip>
          <a:stretch>
            <a:fillRect/>
          </a:stretch>
        </p:blipFill>
        <p:spPr>
          <a:xfrm>
            <a:off x="179512" y="116632"/>
            <a:ext cx="5499611" cy="3384376"/>
          </a:xfrm>
        </p:spPr>
      </p:pic>
    </p:spTree>
    <p:extLst>
      <p:ext uri="{BB962C8B-B14F-4D97-AF65-F5344CB8AC3E}">
        <p14:creationId xmlns:p14="http://schemas.microsoft.com/office/powerpoint/2010/main" xmlns="" val="1703095914"/>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hr-HR" sz="3200" dirty="0" smtClean="0"/>
              <a:t>-druga prostorija je pak bila posvećena replikama srpskih logora.</a:t>
            </a:r>
            <a:endParaRPr lang="hr-HR"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435100" y="1738908"/>
            <a:ext cx="7499350" cy="4218384"/>
          </a:xfrm>
        </p:spPr>
      </p:pic>
    </p:spTree>
    <p:extLst>
      <p:ext uri="{BB962C8B-B14F-4D97-AF65-F5344CB8AC3E}">
        <p14:creationId xmlns:p14="http://schemas.microsoft.com/office/powerpoint/2010/main" xmlns="" val="1990000065"/>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227331"/>
            <a:ext cx="3008313" cy="45719"/>
          </a:xfrm>
        </p:spPr>
        <p:txBody>
          <a:bodyPr>
            <a:normAutofit fontScale="90000"/>
          </a:bodyPr>
          <a:lstStyle/>
          <a:p>
            <a:endParaRPr lang="hr-HR" dirty="0"/>
          </a:p>
        </p:txBody>
      </p:sp>
      <p:sp>
        <p:nvSpPr>
          <p:cNvPr id="4" name="Text Placeholder 3"/>
          <p:cNvSpPr>
            <a:spLocks noGrp="1"/>
          </p:cNvSpPr>
          <p:nvPr>
            <p:ph type="body" idx="2"/>
          </p:nvPr>
        </p:nvSpPr>
        <p:spPr>
          <a:xfrm>
            <a:off x="179512" y="476672"/>
            <a:ext cx="3168352" cy="2016224"/>
          </a:xfrm>
        </p:spPr>
        <p:txBody>
          <a:bodyPr>
            <a:normAutofit lnSpcReduction="10000"/>
          </a:bodyPr>
          <a:lstStyle/>
          <a:p>
            <a:r>
              <a:rPr lang="hr-HR" sz="2800" dirty="0" smtClean="0"/>
              <a:t>-treći dan smo bili u centru grada gdje smo odslušali predavanje o Blagi Zadri.</a:t>
            </a:r>
          </a:p>
          <a:p>
            <a:endParaRPr lang="hr-HR"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179512" y="2780928"/>
            <a:ext cx="6048672" cy="3888432"/>
          </a:xfrm>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499880" y="78092"/>
            <a:ext cx="5445112" cy="3062876"/>
          </a:xfrm>
          <a:prstGeom prst="rect">
            <a:avLst/>
          </a:prstGeom>
        </p:spPr>
      </p:pic>
    </p:spTree>
    <p:extLst>
      <p:ext uri="{BB962C8B-B14F-4D97-AF65-F5344CB8AC3E}">
        <p14:creationId xmlns:p14="http://schemas.microsoft.com/office/powerpoint/2010/main" xmlns="" val="4623858"/>
      </p:ext>
    </p:extLst>
  </p:cSld>
  <p:clrMapOvr>
    <a:masterClrMapping/>
  </p:clrMapOvr>
  <p:transition spd="slow">
    <p:wheel spokes="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188640"/>
            <a:ext cx="3008313" cy="84410"/>
          </a:xfrm>
        </p:spPr>
        <p:txBody>
          <a:bodyPr>
            <a:normAutofit fontScale="90000"/>
          </a:bodyPr>
          <a:lstStyle/>
          <a:p>
            <a:endParaRPr lang="hr-HR" dirty="0"/>
          </a:p>
        </p:txBody>
      </p:sp>
      <p:sp>
        <p:nvSpPr>
          <p:cNvPr id="4" name="Text Placeholder 3"/>
          <p:cNvSpPr>
            <a:spLocks noGrp="1"/>
          </p:cNvSpPr>
          <p:nvPr>
            <p:ph type="body" idx="2"/>
          </p:nvPr>
        </p:nvSpPr>
        <p:spPr>
          <a:xfrm>
            <a:off x="251520" y="260648"/>
            <a:ext cx="4608512" cy="3024337"/>
          </a:xfrm>
        </p:spPr>
        <p:txBody>
          <a:bodyPr>
            <a:normAutofit/>
          </a:bodyPr>
          <a:lstStyle/>
          <a:p>
            <a:r>
              <a:rPr lang="hr-HR" sz="2800" dirty="0" smtClean="0"/>
              <a:t>-Blago Zadro je jedan od najvećih heroja Domovinskog rata.Posmrtno je dobio čin general-bojnika.On je bio veliki ratnik,a još veći čovjek.</a:t>
            </a:r>
            <a:endParaRPr lang="hr-HR" sz="2800"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1487884" y="2564904"/>
            <a:ext cx="6540500" cy="4176464"/>
          </a:xfrm>
        </p:spPr>
      </p:pic>
    </p:spTree>
    <p:extLst>
      <p:ext uri="{BB962C8B-B14F-4D97-AF65-F5344CB8AC3E}">
        <p14:creationId xmlns:p14="http://schemas.microsoft.com/office/powerpoint/2010/main" xmlns="" val="1216609681"/>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23528" y="1124744"/>
            <a:ext cx="8658572" cy="4329286"/>
          </a:xfrm>
          <a:prstGeom prst="rect">
            <a:avLst/>
          </a:prstGeom>
        </p:spPr>
      </p:pic>
      <p:sp>
        <p:nvSpPr>
          <p:cNvPr id="2" name="Title 1"/>
          <p:cNvSpPr>
            <a:spLocks noGrp="1"/>
          </p:cNvSpPr>
          <p:nvPr>
            <p:ph type="ctrTitle"/>
          </p:nvPr>
        </p:nvSpPr>
        <p:spPr>
          <a:xfrm>
            <a:off x="827584" y="-1470025"/>
            <a:ext cx="7772400" cy="1470025"/>
          </a:xfrm>
        </p:spPr>
        <p:txBody>
          <a:bodyPr/>
          <a:lstStyle/>
          <a:p>
            <a:endParaRPr lang="hr-HR" dirty="0"/>
          </a:p>
        </p:txBody>
      </p:sp>
      <p:sp>
        <p:nvSpPr>
          <p:cNvPr id="3" name="Subtitle 2"/>
          <p:cNvSpPr>
            <a:spLocks noGrp="1"/>
          </p:cNvSpPr>
          <p:nvPr>
            <p:ph type="subTitle" idx="1"/>
          </p:nvPr>
        </p:nvSpPr>
        <p:spPr>
          <a:xfrm>
            <a:off x="251520" y="0"/>
            <a:ext cx="8424936" cy="6858000"/>
          </a:xfrm>
        </p:spPr>
        <p:txBody>
          <a:bodyPr>
            <a:normAutofit fontScale="40000" lnSpcReduction="20000"/>
          </a:bodyPr>
          <a:lstStyle/>
          <a:p>
            <a:pPr algn="l"/>
            <a:endParaRPr lang="hr-HR" sz="2400" dirty="0" smtClean="0">
              <a:solidFill>
                <a:srgbClr val="FF0000"/>
              </a:solidFill>
            </a:endParaRPr>
          </a:p>
          <a:p>
            <a:pPr algn="ctr"/>
            <a:r>
              <a:rPr lang="hr-HR" sz="3300" b="1" dirty="0" smtClean="0">
                <a:solidFill>
                  <a:srgbClr val="00B0F0"/>
                </a:solidFill>
              </a:rPr>
              <a:t>Pomisliš </a:t>
            </a:r>
            <a:r>
              <a:rPr lang="hr-HR" sz="3300" b="1" dirty="0">
                <a:solidFill>
                  <a:srgbClr val="00B0F0"/>
                </a:solidFill>
              </a:rPr>
              <a:t>li ikad na ulice koje su gorjele,</a:t>
            </a:r>
          </a:p>
          <a:p>
            <a:pPr algn="ctr"/>
            <a:endParaRPr lang="hr-HR" sz="3300" b="1" dirty="0">
              <a:solidFill>
                <a:srgbClr val="00B0F0"/>
              </a:solidFill>
            </a:endParaRPr>
          </a:p>
          <a:p>
            <a:pPr algn="ctr"/>
            <a:r>
              <a:rPr lang="hr-HR" sz="3300" b="1" dirty="0">
                <a:solidFill>
                  <a:srgbClr val="00B0F0"/>
                </a:solidFill>
              </a:rPr>
              <a:t>na ljude koji su izgubili sve?</a:t>
            </a:r>
          </a:p>
          <a:p>
            <a:pPr algn="ctr"/>
            <a:endParaRPr lang="hr-HR" sz="3300" b="1" dirty="0">
              <a:solidFill>
                <a:srgbClr val="00B0F0"/>
              </a:solidFill>
            </a:endParaRPr>
          </a:p>
          <a:p>
            <a:pPr algn="ctr"/>
            <a:r>
              <a:rPr lang="hr-HR" sz="3300" b="1" dirty="0">
                <a:solidFill>
                  <a:srgbClr val="00B0F0"/>
                </a:solidFill>
              </a:rPr>
              <a:t>Bio si dijete, imao si sreće…</a:t>
            </a:r>
          </a:p>
          <a:p>
            <a:pPr algn="ctr"/>
            <a:endParaRPr lang="hr-HR" sz="3300" b="1" dirty="0">
              <a:solidFill>
                <a:srgbClr val="00B0F0"/>
              </a:solidFill>
            </a:endParaRPr>
          </a:p>
          <a:p>
            <a:pPr algn="ctr"/>
            <a:r>
              <a:rPr lang="hr-HR" sz="3300" b="1" dirty="0">
                <a:solidFill>
                  <a:srgbClr val="00B0F0"/>
                </a:solidFill>
              </a:rPr>
              <a:t>A mnogi su prerano otišli.</a:t>
            </a:r>
          </a:p>
          <a:p>
            <a:pPr algn="ctr"/>
            <a:endParaRPr lang="hr-HR" sz="3300" b="1" dirty="0">
              <a:solidFill>
                <a:srgbClr val="00B0F0"/>
              </a:solidFill>
            </a:endParaRPr>
          </a:p>
          <a:p>
            <a:pPr algn="ctr"/>
            <a:r>
              <a:rPr lang="hr-HR" sz="3300" b="1" dirty="0">
                <a:solidFill>
                  <a:srgbClr val="00B0F0"/>
                </a:solidFill>
              </a:rPr>
              <a:t>Nebom su vrištali zvuci rata.</a:t>
            </a:r>
          </a:p>
          <a:p>
            <a:pPr algn="ctr"/>
            <a:endParaRPr lang="hr-HR" sz="3300" b="1" dirty="0">
              <a:solidFill>
                <a:srgbClr val="00B0F0"/>
              </a:solidFill>
            </a:endParaRPr>
          </a:p>
          <a:p>
            <a:pPr algn="ctr"/>
            <a:r>
              <a:rPr lang="hr-HR" sz="3300" b="1" dirty="0">
                <a:solidFill>
                  <a:srgbClr val="00B0F0"/>
                </a:solidFill>
              </a:rPr>
              <a:t>Ti si odrastao,</a:t>
            </a:r>
          </a:p>
          <a:p>
            <a:pPr algn="ctr"/>
            <a:endParaRPr lang="hr-HR" sz="3300" b="1" dirty="0">
              <a:solidFill>
                <a:srgbClr val="00B0F0"/>
              </a:solidFill>
            </a:endParaRPr>
          </a:p>
          <a:p>
            <a:pPr algn="ctr"/>
            <a:r>
              <a:rPr lang="hr-HR" sz="3300" b="1" dirty="0">
                <a:solidFill>
                  <a:srgbClr val="00B0F0"/>
                </a:solidFill>
              </a:rPr>
              <a:t>gledao si slike na televiziji</a:t>
            </a:r>
          </a:p>
          <a:p>
            <a:pPr algn="ctr"/>
            <a:endParaRPr lang="hr-HR" sz="3300" b="1" dirty="0">
              <a:solidFill>
                <a:srgbClr val="00B0F0"/>
              </a:solidFill>
            </a:endParaRPr>
          </a:p>
          <a:p>
            <a:pPr algn="ctr"/>
            <a:r>
              <a:rPr lang="hr-HR" sz="3300" b="1" dirty="0">
                <a:solidFill>
                  <a:srgbClr val="00B0F0"/>
                </a:solidFill>
              </a:rPr>
              <a:t>i preplavila te ogromna tuga.</a:t>
            </a:r>
          </a:p>
          <a:p>
            <a:pPr algn="ctr"/>
            <a:endParaRPr lang="hr-HR" sz="3300" b="1" dirty="0">
              <a:solidFill>
                <a:srgbClr val="00B0F0"/>
              </a:solidFill>
            </a:endParaRPr>
          </a:p>
          <a:p>
            <a:pPr algn="ctr"/>
            <a:r>
              <a:rPr lang="hr-HR" sz="3300" b="1" dirty="0">
                <a:solidFill>
                  <a:srgbClr val="00B0F0"/>
                </a:solidFill>
              </a:rPr>
              <a:t>Sve je bilo uništeno,</a:t>
            </a:r>
          </a:p>
          <a:p>
            <a:pPr algn="ctr"/>
            <a:endParaRPr lang="hr-HR" sz="3300" b="1" dirty="0">
              <a:solidFill>
                <a:srgbClr val="00B0F0"/>
              </a:solidFill>
            </a:endParaRPr>
          </a:p>
          <a:p>
            <a:pPr algn="ctr"/>
            <a:r>
              <a:rPr lang="hr-HR" sz="3300" b="1" dirty="0">
                <a:solidFill>
                  <a:srgbClr val="00B0F0"/>
                </a:solidFill>
              </a:rPr>
              <a:t>i život i ljepote grada.</a:t>
            </a:r>
          </a:p>
          <a:p>
            <a:pPr algn="ctr"/>
            <a:endParaRPr lang="hr-HR" sz="3300" b="1" dirty="0">
              <a:solidFill>
                <a:srgbClr val="00B0F0"/>
              </a:solidFill>
            </a:endParaRPr>
          </a:p>
          <a:p>
            <a:pPr algn="ctr"/>
            <a:r>
              <a:rPr lang="hr-HR" sz="3300" b="1" dirty="0">
                <a:solidFill>
                  <a:srgbClr val="00B0F0"/>
                </a:solidFill>
              </a:rPr>
              <a:t>Svima onima koji su ga čuvali</a:t>
            </a:r>
          </a:p>
          <a:p>
            <a:pPr algn="ctr"/>
            <a:endParaRPr lang="hr-HR" sz="3300" b="1" dirty="0">
              <a:solidFill>
                <a:srgbClr val="00B0F0"/>
              </a:solidFill>
            </a:endParaRPr>
          </a:p>
          <a:p>
            <a:pPr algn="ctr"/>
            <a:r>
              <a:rPr lang="hr-HR" sz="3300" b="1" dirty="0">
                <a:solidFill>
                  <a:srgbClr val="00B0F0"/>
                </a:solidFill>
              </a:rPr>
              <a:t>i nad njim plakali,</a:t>
            </a:r>
          </a:p>
          <a:p>
            <a:pPr algn="ctr"/>
            <a:endParaRPr lang="hr-HR" sz="3300" b="1" dirty="0">
              <a:solidFill>
                <a:srgbClr val="00B0F0"/>
              </a:solidFill>
            </a:endParaRPr>
          </a:p>
          <a:p>
            <a:pPr algn="ctr"/>
            <a:r>
              <a:rPr lang="hr-HR" sz="3300" b="1" dirty="0">
                <a:solidFill>
                  <a:srgbClr val="00B0F0"/>
                </a:solidFill>
              </a:rPr>
              <a:t>stavi krunicu u dlanove.</a:t>
            </a:r>
          </a:p>
          <a:p>
            <a:pPr algn="ctr"/>
            <a:endParaRPr lang="hr-HR" sz="3300" b="1" dirty="0">
              <a:solidFill>
                <a:srgbClr val="00B0F0"/>
              </a:solidFill>
            </a:endParaRPr>
          </a:p>
          <a:p>
            <a:pPr algn="ctr"/>
            <a:r>
              <a:rPr lang="hr-HR" sz="3300" b="1" dirty="0">
                <a:solidFill>
                  <a:srgbClr val="00B0F0"/>
                </a:solidFill>
              </a:rPr>
              <a:t>Upali svijeću za </a:t>
            </a:r>
            <a:r>
              <a:rPr lang="hr-HR" sz="3300" b="1" dirty="0" smtClean="0">
                <a:solidFill>
                  <a:srgbClr val="00B0F0"/>
                </a:solidFill>
              </a:rPr>
              <a:t>Vukovar</a:t>
            </a:r>
            <a:r>
              <a:rPr lang="hr-HR" sz="3300" dirty="0">
                <a:solidFill>
                  <a:srgbClr val="00B0F0"/>
                </a:solidFill>
              </a:rPr>
              <a:t>.</a:t>
            </a:r>
            <a:endParaRPr lang="hr-HR" sz="3300" dirty="0">
              <a:solidFill>
                <a:srgbClr val="FF0000"/>
              </a:solidFill>
            </a:endParaRPr>
          </a:p>
        </p:txBody>
      </p:sp>
    </p:spTree>
    <p:extLst>
      <p:ext uri="{BB962C8B-B14F-4D97-AF65-F5344CB8AC3E}">
        <p14:creationId xmlns:p14="http://schemas.microsoft.com/office/powerpoint/2010/main" xmlns="" val="2228649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1000"/>
                                        <p:tgtEl>
                                          <p:spTgt spid="3">
                                            <p:txEl>
                                              <p:pRg st="9" end="9"/>
                                            </p:txEl>
                                          </p:spTgt>
                                        </p:tgtEl>
                                      </p:cBhvr>
                                    </p:animEffect>
                                    <p:anim calcmode="lin" valueType="num">
                                      <p:cBhvr>
                                        <p:cTn id="3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1000"/>
                                        <p:tgtEl>
                                          <p:spTgt spid="3">
                                            <p:txEl>
                                              <p:pRg st="11" end="11"/>
                                            </p:txEl>
                                          </p:spTgt>
                                        </p:tgtEl>
                                      </p:cBhvr>
                                    </p:animEffect>
                                    <p:anim calcmode="lin" valueType="num">
                                      <p:cBhvr>
                                        <p:cTn id="43"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animEffect transition="in" filter="fade">
                                      <p:cBhvr>
                                        <p:cTn id="49" dur="1000"/>
                                        <p:tgtEl>
                                          <p:spTgt spid="3">
                                            <p:txEl>
                                              <p:pRg st="13" end="13"/>
                                            </p:txEl>
                                          </p:spTgt>
                                        </p:tgtEl>
                                      </p:cBhvr>
                                    </p:animEffect>
                                    <p:anim calcmode="lin" valueType="num">
                                      <p:cBhvr>
                                        <p:cTn id="50"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15" end="15"/>
                                            </p:txEl>
                                          </p:spTgt>
                                        </p:tgtEl>
                                        <p:attrNameLst>
                                          <p:attrName>style.visibility</p:attrName>
                                        </p:attrNameLst>
                                      </p:cBhvr>
                                      <p:to>
                                        <p:strVal val="visible"/>
                                      </p:to>
                                    </p:set>
                                    <p:animEffect transition="in" filter="fade">
                                      <p:cBhvr>
                                        <p:cTn id="56" dur="1000"/>
                                        <p:tgtEl>
                                          <p:spTgt spid="3">
                                            <p:txEl>
                                              <p:pRg st="15" end="15"/>
                                            </p:txEl>
                                          </p:spTgt>
                                        </p:tgtEl>
                                      </p:cBhvr>
                                    </p:animEffect>
                                    <p:anim calcmode="lin" valueType="num">
                                      <p:cBhvr>
                                        <p:cTn id="57"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17" end="17"/>
                                            </p:txEl>
                                          </p:spTgt>
                                        </p:tgtEl>
                                        <p:attrNameLst>
                                          <p:attrName>style.visibility</p:attrName>
                                        </p:attrNameLst>
                                      </p:cBhvr>
                                      <p:to>
                                        <p:strVal val="visible"/>
                                      </p:to>
                                    </p:set>
                                    <p:animEffect transition="in" filter="fade">
                                      <p:cBhvr>
                                        <p:cTn id="63" dur="1000"/>
                                        <p:tgtEl>
                                          <p:spTgt spid="3">
                                            <p:txEl>
                                              <p:pRg st="17" end="17"/>
                                            </p:txEl>
                                          </p:spTgt>
                                        </p:tgtEl>
                                      </p:cBhvr>
                                    </p:animEffect>
                                    <p:anim calcmode="lin" valueType="num">
                                      <p:cBhvr>
                                        <p:cTn id="64" dur="1000" fill="hold"/>
                                        <p:tgtEl>
                                          <p:spTgt spid="3">
                                            <p:txEl>
                                              <p:pRg st="17" end="1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17" end="1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19" end="19"/>
                                            </p:txEl>
                                          </p:spTgt>
                                        </p:tgtEl>
                                        <p:attrNameLst>
                                          <p:attrName>style.visibility</p:attrName>
                                        </p:attrNameLst>
                                      </p:cBhvr>
                                      <p:to>
                                        <p:strVal val="visible"/>
                                      </p:to>
                                    </p:set>
                                    <p:animEffect transition="in" filter="fade">
                                      <p:cBhvr>
                                        <p:cTn id="70" dur="1000"/>
                                        <p:tgtEl>
                                          <p:spTgt spid="3">
                                            <p:txEl>
                                              <p:pRg st="19" end="19"/>
                                            </p:txEl>
                                          </p:spTgt>
                                        </p:tgtEl>
                                      </p:cBhvr>
                                    </p:animEffect>
                                    <p:anim calcmode="lin" valueType="num">
                                      <p:cBhvr>
                                        <p:cTn id="71" dur="1000" fill="hold"/>
                                        <p:tgtEl>
                                          <p:spTgt spid="3">
                                            <p:txEl>
                                              <p:pRg st="19" end="1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9" end="1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21" end="21"/>
                                            </p:txEl>
                                          </p:spTgt>
                                        </p:tgtEl>
                                        <p:attrNameLst>
                                          <p:attrName>style.visibility</p:attrName>
                                        </p:attrNameLst>
                                      </p:cBhvr>
                                      <p:to>
                                        <p:strVal val="visible"/>
                                      </p:to>
                                    </p:set>
                                    <p:animEffect transition="in" filter="fade">
                                      <p:cBhvr>
                                        <p:cTn id="77" dur="1000"/>
                                        <p:tgtEl>
                                          <p:spTgt spid="3">
                                            <p:txEl>
                                              <p:pRg st="21" end="21"/>
                                            </p:txEl>
                                          </p:spTgt>
                                        </p:tgtEl>
                                      </p:cBhvr>
                                    </p:animEffect>
                                    <p:anim calcmode="lin" valueType="num">
                                      <p:cBhvr>
                                        <p:cTn id="78" dur="1000" fill="hold"/>
                                        <p:tgtEl>
                                          <p:spTgt spid="3">
                                            <p:txEl>
                                              <p:pRg st="21" end="21"/>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21" end="21"/>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23" end="23"/>
                                            </p:txEl>
                                          </p:spTgt>
                                        </p:tgtEl>
                                        <p:attrNameLst>
                                          <p:attrName>style.visibility</p:attrName>
                                        </p:attrNameLst>
                                      </p:cBhvr>
                                      <p:to>
                                        <p:strVal val="visible"/>
                                      </p:to>
                                    </p:set>
                                    <p:animEffect transition="in" filter="fade">
                                      <p:cBhvr>
                                        <p:cTn id="84" dur="1000"/>
                                        <p:tgtEl>
                                          <p:spTgt spid="3">
                                            <p:txEl>
                                              <p:pRg st="23" end="23"/>
                                            </p:txEl>
                                          </p:spTgt>
                                        </p:tgtEl>
                                      </p:cBhvr>
                                    </p:animEffect>
                                    <p:anim calcmode="lin" valueType="num">
                                      <p:cBhvr>
                                        <p:cTn id="85" dur="1000" fill="hold"/>
                                        <p:tgtEl>
                                          <p:spTgt spid="3">
                                            <p:txEl>
                                              <p:pRg st="23" end="23"/>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23" end="23"/>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3">
                                            <p:txEl>
                                              <p:pRg st="25" end="25"/>
                                            </p:txEl>
                                          </p:spTgt>
                                        </p:tgtEl>
                                        <p:attrNameLst>
                                          <p:attrName>style.visibility</p:attrName>
                                        </p:attrNameLst>
                                      </p:cBhvr>
                                      <p:to>
                                        <p:strVal val="visible"/>
                                      </p:to>
                                    </p:set>
                                    <p:animEffect transition="in" filter="fade">
                                      <p:cBhvr>
                                        <p:cTn id="91" dur="1000"/>
                                        <p:tgtEl>
                                          <p:spTgt spid="3">
                                            <p:txEl>
                                              <p:pRg st="25" end="25"/>
                                            </p:txEl>
                                          </p:spTgt>
                                        </p:tgtEl>
                                      </p:cBhvr>
                                    </p:animEffect>
                                    <p:anim calcmode="lin" valueType="num">
                                      <p:cBhvr>
                                        <p:cTn id="92" dur="1000" fill="hold"/>
                                        <p:tgtEl>
                                          <p:spTgt spid="3">
                                            <p:txEl>
                                              <p:pRg st="25" end="25"/>
                                            </p:txEl>
                                          </p:spTgt>
                                        </p:tgtEl>
                                        <p:attrNameLst>
                                          <p:attrName>ppt_x</p:attrName>
                                        </p:attrNameLst>
                                      </p:cBhvr>
                                      <p:tavLst>
                                        <p:tav tm="0">
                                          <p:val>
                                            <p:strVal val="#ppt_x"/>
                                          </p:val>
                                        </p:tav>
                                        <p:tav tm="100000">
                                          <p:val>
                                            <p:strVal val="#ppt_x"/>
                                          </p:val>
                                        </p:tav>
                                      </p:tavLst>
                                    </p:anim>
                                    <p:anim calcmode="lin" valueType="num">
                                      <p:cBhvr>
                                        <p:cTn id="93" dur="1000" fill="hold"/>
                                        <p:tgtEl>
                                          <p:spTgt spid="3">
                                            <p:txEl>
                                              <p:pRg st="25" end="25"/>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3">
                                            <p:txEl>
                                              <p:pRg st="27" end="27"/>
                                            </p:txEl>
                                          </p:spTgt>
                                        </p:tgtEl>
                                        <p:attrNameLst>
                                          <p:attrName>style.visibility</p:attrName>
                                        </p:attrNameLst>
                                      </p:cBhvr>
                                      <p:to>
                                        <p:strVal val="visible"/>
                                      </p:to>
                                    </p:set>
                                    <p:animEffect transition="in" filter="fade">
                                      <p:cBhvr>
                                        <p:cTn id="98" dur="1000"/>
                                        <p:tgtEl>
                                          <p:spTgt spid="3">
                                            <p:txEl>
                                              <p:pRg st="27" end="27"/>
                                            </p:txEl>
                                          </p:spTgt>
                                        </p:tgtEl>
                                      </p:cBhvr>
                                    </p:animEffect>
                                    <p:anim calcmode="lin" valueType="num">
                                      <p:cBhvr>
                                        <p:cTn id="99" dur="1000" fill="hold"/>
                                        <p:tgtEl>
                                          <p:spTgt spid="3">
                                            <p:txEl>
                                              <p:pRg st="27" end="27"/>
                                            </p:txEl>
                                          </p:spTgt>
                                        </p:tgtEl>
                                        <p:attrNameLst>
                                          <p:attrName>ppt_x</p:attrName>
                                        </p:attrNameLst>
                                      </p:cBhvr>
                                      <p:tavLst>
                                        <p:tav tm="0">
                                          <p:val>
                                            <p:strVal val="#ppt_x"/>
                                          </p:val>
                                        </p:tav>
                                        <p:tav tm="100000">
                                          <p:val>
                                            <p:strVal val="#ppt_x"/>
                                          </p:val>
                                        </p:tav>
                                      </p:tavLst>
                                    </p:anim>
                                    <p:anim calcmode="lin" valueType="num">
                                      <p:cBhvr>
                                        <p:cTn id="100" dur="1000" fill="hold"/>
                                        <p:tgtEl>
                                          <p:spTgt spid="3">
                                            <p:txEl>
                                              <p:pRg st="27" end="2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3200" dirty="0" smtClean="0"/>
              <a:t> KNINSKA</a:t>
            </a:r>
            <a:br>
              <a:rPr lang="hr-HR" sz="3200" dirty="0" smtClean="0"/>
            </a:br>
            <a:r>
              <a:rPr lang="hr-HR" sz="3200" dirty="0" smtClean="0"/>
              <a:t/>
            </a:r>
            <a:br>
              <a:rPr lang="hr-HR" sz="3200" dirty="0" smtClean="0"/>
            </a:br>
            <a:r>
              <a:rPr lang="hr-HR" sz="3200" dirty="0" smtClean="0"/>
              <a:t> TVRĐAVA</a:t>
            </a:r>
            <a:endParaRPr lang="hr-HR" sz="3200" dirty="0"/>
          </a:p>
        </p:txBody>
      </p:sp>
      <p:sp>
        <p:nvSpPr>
          <p:cNvPr id="4" name="Text Placeholder 3"/>
          <p:cNvSpPr>
            <a:spLocks noGrp="1"/>
          </p:cNvSpPr>
          <p:nvPr>
            <p:ph type="body" idx="2"/>
          </p:nvPr>
        </p:nvSpPr>
        <p:spPr>
          <a:xfrm>
            <a:off x="457200" y="1435100"/>
            <a:ext cx="3008313" cy="4946228"/>
          </a:xfrm>
        </p:spPr>
        <p:txBody>
          <a:bodyPr>
            <a:normAutofit lnSpcReduction="10000"/>
          </a:bodyPr>
          <a:lstStyle/>
          <a:p>
            <a:r>
              <a:rPr lang="hr-HR" sz="2400" dirty="0" smtClean="0"/>
              <a:t>-prvi dan smo posjetili kninsku tvrđavu gdje smo  imali predavanje o vojno redarstvenoj operaciji„OLUJA”  te „BLJESAK”.</a:t>
            </a:r>
          </a:p>
          <a:p>
            <a:r>
              <a:rPr lang="hr-HR" sz="2400" dirty="0" smtClean="0"/>
              <a:t>-voditeljica nas je provela kroz cijelu tvrđavu,te nam usporedno pričala o događajima iz Domovinskog rata,ponajviše o gradu Kninu.</a:t>
            </a:r>
          </a:p>
          <a:p>
            <a:endParaRPr lang="hr-HR" sz="2000" dirty="0" smtClean="0"/>
          </a:p>
          <a:p>
            <a:endParaRPr lang="hr-HR"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4139952" y="116632"/>
            <a:ext cx="3681288" cy="6544514"/>
          </a:xfrm>
        </p:spPr>
      </p:pic>
    </p:spTree>
    <p:extLst>
      <p:ext uri="{BB962C8B-B14F-4D97-AF65-F5344CB8AC3E}">
        <p14:creationId xmlns:p14="http://schemas.microsoft.com/office/powerpoint/2010/main" xmlns="" val="36683402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457200" y="260648"/>
            <a:ext cx="4114800" cy="6264696"/>
          </a:xfrm>
        </p:spPr>
        <p:txBody>
          <a:bodyPr>
            <a:normAutofit/>
          </a:bodyPr>
          <a:lstStyle/>
          <a:p>
            <a:r>
              <a:rPr lang="hr-HR" sz="1800" dirty="0" smtClean="0"/>
              <a:t>-Sniša Glavašević rođen je 4.studenoga 1960.godine u Vukovaru,a ubijen je 20.studenoga 1991.godine na Ovčari.</a:t>
            </a:r>
          </a:p>
          <a:p>
            <a:r>
              <a:rPr lang="hr-HR" sz="1800" dirty="0" smtClean="0"/>
              <a:t>-on je bio hrvatski književnik,novinar i ratni izvjestitelj.On se smatra simbolom hrvatskog ratnog novinarstva,i jednim od heroja Domovinskog rata.</a:t>
            </a:r>
          </a:p>
          <a:p>
            <a:r>
              <a:rPr lang="hr-HR" sz="1800" dirty="0" smtClean="0"/>
              <a:t>-poslije pada grada Vukovara,19.11.1991.godine odveden je iz vukovarske bolnice i od tada mu je nestao trag.Naknadno je utvrđeno da je ubijen na Ovčari 20.11.1991.godine.A 1997.godine u veljači je identificiran i ekshumiran.</a:t>
            </a:r>
          </a:p>
          <a:p>
            <a:r>
              <a:rPr lang="hr-HR" sz="1800" dirty="0" smtClean="0"/>
              <a:t>-bio je oženjen Majdom,sa kojom ima sina Bojana.</a:t>
            </a:r>
          </a:p>
          <a:p>
            <a:r>
              <a:rPr lang="hr-HR" sz="1800" dirty="0" smtClean="0"/>
              <a:t>-njegovo najpoznatije djelo „Priča o gradu”,posmrtno je izdano 1992.godine u Matici hrvatskoj u Zagrebu.</a:t>
            </a:r>
            <a:endParaRPr lang="hr-HR" sz="1800"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xmlns="" val="0"/>
              </a:ext>
            </a:extLst>
          </a:blip>
          <a:stretch>
            <a:fillRect/>
          </a:stretch>
        </p:blipFill>
        <p:spPr>
          <a:xfrm>
            <a:off x="5148064" y="692696"/>
            <a:ext cx="3473700" cy="5040560"/>
          </a:xfrm>
        </p:spPr>
      </p:pic>
    </p:spTree>
    <p:extLst>
      <p:ext uri="{BB962C8B-B14F-4D97-AF65-F5344CB8AC3E}">
        <p14:creationId xmlns:p14="http://schemas.microsoft.com/office/powerpoint/2010/main" xmlns="" val="477962320"/>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227331"/>
            <a:ext cx="3008313" cy="45719"/>
          </a:xfrm>
        </p:spPr>
        <p:txBody>
          <a:bodyPr>
            <a:normAutofit fontScale="90000"/>
          </a:bodyPr>
          <a:lstStyle/>
          <a:p>
            <a:endParaRPr lang="hr-HR" dirty="0"/>
          </a:p>
        </p:txBody>
      </p:sp>
      <p:sp>
        <p:nvSpPr>
          <p:cNvPr id="4" name="Text Placeholder 3"/>
          <p:cNvSpPr>
            <a:spLocks noGrp="1"/>
          </p:cNvSpPr>
          <p:nvPr>
            <p:ph type="body" idx="2"/>
          </p:nvPr>
        </p:nvSpPr>
        <p:spPr>
          <a:xfrm>
            <a:off x="61786" y="1435100"/>
            <a:ext cx="45719" cy="4691063"/>
          </a:xfrm>
        </p:spPr>
        <p:txBody>
          <a:bodyPr/>
          <a:lstStyle/>
          <a:p>
            <a:endParaRPr lang="hr-HR" dirty="0"/>
          </a:p>
        </p:txBody>
      </p:sp>
      <p:sp>
        <p:nvSpPr>
          <p:cNvPr id="3" name="Content Placeholder 2"/>
          <p:cNvSpPr>
            <a:spLocks noGrp="1"/>
          </p:cNvSpPr>
          <p:nvPr>
            <p:ph sz="half" idx="1"/>
          </p:nvPr>
        </p:nvSpPr>
        <p:spPr>
          <a:xfrm>
            <a:off x="251520" y="188640"/>
            <a:ext cx="8712968" cy="6552728"/>
          </a:xfrm>
        </p:spPr>
        <p:txBody>
          <a:bodyPr>
            <a:normAutofit fontScale="25000" lnSpcReduction="20000"/>
          </a:bodyPr>
          <a:lstStyle/>
          <a:p>
            <a:pPr marL="0" indent="0">
              <a:buNone/>
            </a:pPr>
            <a:r>
              <a:rPr lang="vi-VN" sz="6400" b="1" dirty="0" smtClean="0"/>
              <a:t>Priča o gradu</a:t>
            </a:r>
          </a:p>
          <a:p>
            <a:pPr marL="0" indent="0">
              <a:buNone/>
            </a:pPr>
            <a:r>
              <a:rPr lang="vi-VN" sz="6400" dirty="0" smtClean="0"/>
              <a:t> "Odustajem od svih traženja pravde, istine, odustajem od pokušaja da ideale podredim vlastitom životu, odustajem od svega što sam još jučer smatrao nužnim za nekakav dobar početak, ili dobar kraj. Vjerojatno bih odustao i od sebe sama, ali ne mogu. Jer, tko će ostati ako se svi odreknemo sebe i pobjegnemo u svoj strah? Kome ostaviti grad?</a:t>
            </a:r>
          </a:p>
          <a:p>
            <a:endParaRPr lang="vi-VN" sz="6400" dirty="0" smtClean="0"/>
          </a:p>
          <a:p>
            <a:pPr marL="0" indent="0">
              <a:buNone/>
            </a:pPr>
            <a:r>
              <a:rPr lang="vi-VN" sz="6400" dirty="0" smtClean="0"/>
              <a:t>Tko će mi ga čuvati dok mene ne bude, dok se budem tražio po smetlištima ljudskih duša, dok budem onako sam bez sebe glavinjao, ranjiv i umoran, u vrućici, dok moje oči budu rasle pred osobnim porazom?</a:t>
            </a:r>
            <a:endParaRPr lang="hr-HR" sz="6400" dirty="0" smtClean="0"/>
          </a:p>
          <a:p>
            <a:endParaRPr lang="vi-VN" sz="6400" dirty="0" smtClean="0"/>
          </a:p>
          <a:p>
            <a:pPr marL="0" indent="0">
              <a:buNone/>
            </a:pPr>
            <a:r>
              <a:rPr lang="vi-VN" sz="6400" dirty="0" smtClean="0"/>
              <a:t>Tko će čuvati moj grad, moje prijatelje, tko će Vukovar iznijeti iz mraka? Nema leđa jačih od mojih i vaših, i zato, ako vam nije teško, ako je u vama ostalo još mladenačkog šaputanja, pridružite se.</a:t>
            </a:r>
          </a:p>
          <a:p>
            <a:endParaRPr lang="vi-VN" sz="6400" dirty="0" smtClean="0"/>
          </a:p>
          <a:p>
            <a:pPr marL="0" indent="0">
              <a:buNone/>
            </a:pPr>
            <a:r>
              <a:rPr lang="vi-VN" sz="6400" dirty="0" smtClean="0"/>
              <a:t>Netko je dirao moje parkove, klupe na kojima su još urezana vaša imena, sjenu u kojoj ste istodobno i dali, i primili prvi poljubac - netko je jednostavno sve ukrao jer, kako objasniti da ni Sjene nema?</a:t>
            </a:r>
          </a:p>
          <a:p>
            <a:endParaRPr lang="vi-VN" sz="6400" dirty="0" smtClean="0"/>
          </a:p>
          <a:p>
            <a:pPr marL="0" indent="0">
              <a:buNone/>
            </a:pPr>
            <a:r>
              <a:rPr lang="vi-VN" sz="6400" dirty="0" smtClean="0"/>
              <a:t>Nema izloga u kojem ste se divili vlastitim radostima, nema kina u kojem ste gledali najtužniji film, vaša je prošlost jednostavno razorena i sada nemate ništa.</a:t>
            </a:r>
          </a:p>
          <a:p>
            <a:endParaRPr lang="vi-VN" sz="6400" dirty="0" smtClean="0"/>
          </a:p>
          <a:p>
            <a:pPr marL="0" indent="0">
              <a:buNone/>
            </a:pPr>
            <a:r>
              <a:rPr lang="vi-VN" sz="6400" dirty="0" smtClean="0"/>
              <a:t>Morate iznova graditi. Prvo, svoju prošlost, tražiti svoje korijenje, zatim, svoju sadašnjost, a onda, ako vam ostane snage, uložite je u budućnost. I nemojte biti sami u budućnosti.</a:t>
            </a:r>
          </a:p>
          <a:p>
            <a:endParaRPr lang="vi-VN" sz="6400" dirty="0" smtClean="0"/>
          </a:p>
          <a:p>
            <a:pPr marL="0" indent="0">
              <a:buNone/>
            </a:pPr>
            <a:r>
              <a:rPr lang="vi-VN" sz="6400" dirty="0" smtClean="0"/>
              <a:t>A grad, za nj ne brinite, on je sve vrijeme bio u vama. Samo skriven. Da ga krvnik ne nađe. Grad - to ste vi</a:t>
            </a:r>
            <a:r>
              <a:rPr lang="vi-VN" sz="4900" dirty="0" smtClean="0"/>
              <a:t>!„</a:t>
            </a:r>
            <a:endParaRPr lang="hr-HR" sz="4900" dirty="0" smtClean="0"/>
          </a:p>
          <a:p>
            <a:pPr marL="0" indent="0">
              <a:buNone/>
            </a:pPr>
            <a:r>
              <a:rPr lang="hr-HR" sz="5600" dirty="0"/>
              <a:t> </a:t>
            </a:r>
            <a:r>
              <a:rPr lang="hr-HR" sz="5600" dirty="0" smtClean="0"/>
              <a:t>                                                                                                                                         -Siniša Glavašević</a:t>
            </a:r>
            <a:endParaRPr lang="vi-VN" sz="4500" dirty="0" smtClean="0"/>
          </a:p>
          <a:p>
            <a:endParaRPr lang="vi-VN" sz="4500" dirty="0" smtClean="0"/>
          </a:p>
          <a:p>
            <a:pPr marL="0" indent="0">
              <a:buNone/>
            </a:pPr>
            <a:endParaRPr lang="vi-VN" sz="4500" dirty="0"/>
          </a:p>
        </p:txBody>
      </p:sp>
    </p:spTree>
    <p:extLst>
      <p:ext uri="{BB962C8B-B14F-4D97-AF65-F5344CB8AC3E}">
        <p14:creationId xmlns:p14="http://schemas.microsoft.com/office/powerpoint/2010/main" xmlns="" val="984593940"/>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29533"/>
            <a:ext cx="7498080" cy="1143000"/>
          </a:xfrm>
        </p:spPr>
        <p:txBody>
          <a:bodyPr/>
          <a:lstStyle/>
          <a:p>
            <a:endParaRPr lang="hr-HR"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1907704" y="116632"/>
            <a:ext cx="5586074" cy="3168352"/>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1763688" y="3356992"/>
            <a:ext cx="6089469" cy="3384376"/>
          </a:xfrm>
        </p:spPr>
      </p:pic>
    </p:spTree>
    <p:extLst>
      <p:ext uri="{BB962C8B-B14F-4D97-AF65-F5344CB8AC3E}">
        <p14:creationId xmlns:p14="http://schemas.microsoft.com/office/powerpoint/2010/main" xmlns="" val="1942448532"/>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179511"/>
            <a:ext cx="7700392" cy="1440160"/>
          </a:xfrm>
        </p:spPr>
        <p:txBody>
          <a:bodyPr/>
          <a:lstStyle/>
          <a:p>
            <a:endParaRPr lang="hr-HR" dirty="0"/>
          </a:p>
        </p:txBody>
      </p:sp>
      <p:sp>
        <p:nvSpPr>
          <p:cNvPr id="3" name="Subtitle 2"/>
          <p:cNvSpPr>
            <a:spLocks noGrp="1"/>
          </p:cNvSpPr>
          <p:nvPr>
            <p:ph type="subTitle" idx="1"/>
          </p:nvPr>
        </p:nvSpPr>
        <p:spPr>
          <a:xfrm>
            <a:off x="107504" y="620688"/>
            <a:ext cx="8784976" cy="6048672"/>
          </a:xfrm>
        </p:spPr>
        <p:txBody>
          <a:bodyPr>
            <a:noAutofit/>
          </a:bodyPr>
          <a:lstStyle/>
          <a:p>
            <a:pPr algn="l"/>
            <a:r>
              <a:rPr lang="hr-HR" dirty="0" smtClean="0">
                <a:solidFill>
                  <a:schemeClr val="tx1"/>
                </a:solidFill>
              </a:rPr>
              <a:t>-u Vukovaru mi je bilo doista lijepo,osim terenske nastave,ekipa je bila super,sklopile smo mnoga prijateljstva,pa nam nikada nije bilo dosadno.</a:t>
            </a:r>
          </a:p>
          <a:p>
            <a:pPr algn="l"/>
            <a:endParaRPr lang="hr-HR" dirty="0" smtClean="0">
              <a:solidFill>
                <a:schemeClr val="tx1"/>
              </a:solidFill>
            </a:endParaRPr>
          </a:p>
          <a:p>
            <a:pPr algn="l"/>
            <a:r>
              <a:rPr lang="hr-HR" dirty="0" smtClean="0">
                <a:solidFill>
                  <a:schemeClr val="tx1"/>
                </a:solidFill>
              </a:rPr>
              <a:t>-hodajući ulicama Vukovara,i razmišljajući koliko nevinih ljudi je patilo i stradalo na tim mjestima,bilo je zastrašujuće zamisliti to,a kamoli doživjeti..Stoga reći ću vam još jednu stvar : </a:t>
            </a:r>
            <a:r>
              <a:rPr lang="hr-HR" b="1" dirty="0" smtClean="0">
                <a:solidFill>
                  <a:schemeClr val="tx1"/>
                </a:solidFill>
              </a:rPr>
              <a:t>ZAPAMTITE VUKOVAR!</a:t>
            </a:r>
          </a:p>
          <a:p>
            <a:pPr algn="l"/>
            <a:endParaRPr lang="hr-HR" b="1" dirty="0" smtClean="0">
              <a:solidFill>
                <a:schemeClr val="tx1"/>
              </a:solidFill>
            </a:endParaRPr>
          </a:p>
          <a:p>
            <a:pPr algn="l"/>
            <a:r>
              <a:rPr lang="hr-HR" dirty="0" smtClean="0">
                <a:solidFill>
                  <a:schemeClr val="tx1"/>
                </a:solidFill>
              </a:rPr>
              <a:t>-također moramo znati da su nam branitelji omogućili da hodamo slobodno našom prelijepom Hrvatskom,zato neka im je vječna čast i hvala.</a:t>
            </a:r>
            <a:endParaRPr lang="hr-HR" dirty="0">
              <a:solidFill>
                <a:schemeClr val="tx1"/>
              </a:solidFill>
            </a:endParaRPr>
          </a:p>
        </p:txBody>
      </p:sp>
    </p:spTree>
    <p:extLst>
      <p:ext uri="{BB962C8B-B14F-4D97-AF65-F5344CB8AC3E}">
        <p14:creationId xmlns:p14="http://schemas.microsoft.com/office/powerpoint/2010/main" xmlns="" val="3756041711"/>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373216"/>
            <a:ext cx="8229600" cy="1143000"/>
          </a:xfrm>
        </p:spPr>
        <p:txBody>
          <a:bodyPr>
            <a:normAutofit fontScale="90000"/>
          </a:bodyPr>
          <a:lstStyle/>
          <a:p>
            <a:pPr algn="l"/>
            <a:r>
              <a:rPr lang="hr-HR" sz="2400" dirty="0" smtClean="0"/>
              <a:t>Izradile:Lana Elez,Ivana i Josipa Pastuović</a:t>
            </a:r>
            <a:r>
              <a:rPr lang="hr-HR" sz="2800" dirty="0" smtClean="0"/>
              <a:t/>
            </a:r>
            <a:br>
              <a:rPr lang="hr-HR" sz="2800" dirty="0" smtClean="0"/>
            </a:br>
            <a:r>
              <a:rPr lang="hr-HR" sz="3200" b="1" dirty="0" smtClean="0"/>
              <a:t>                                          HVALA NA PAŽNJI!</a:t>
            </a:r>
            <a:endParaRPr lang="hr-HR" sz="3200"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267744" y="260648"/>
            <a:ext cx="4012605" cy="5002213"/>
          </a:xfrm>
        </p:spPr>
      </p:pic>
    </p:spTree>
    <p:extLst>
      <p:ext uri="{BB962C8B-B14F-4D97-AF65-F5344CB8AC3E}">
        <p14:creationId xmlns:p14="http://schemas.microsoft.com/office/powerpoint/2010/main" xmlns="" val="3830965586"/>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1997" y="188641"/>
            <a:ext cx="7772400" cy="1224135"/>
          </a:xfrm>
        </p:spPr>
        <p:txBody>
          <a:bodyPr/>
          <a:lstStyle/>
          <a:p>
            <a:r>
              <a:rPr lang="hr-HR" b="1" dirty="0" smtClean="0">
                <a:solidFill>
                  <a:schemeClr val="tx2"/>
                </a:solidFill>
              </a:rPr>
              <a:t>CRKVA SVETOG BONE</a:t>
            </a:r>
            <a:endParaRPr lang="hr-HR" b="1" dirty="0">
              <a:solidFill>
                <a:schemeClr val="tx2"/>
              </a:solidFill>
            </a:endParaRPr>
          </a:p>
        </p:txBody>
      </p:sp>
      <p:sp>
        <p:nvSpPr>
          <p:cNvPr id="3" name="Subtitle 2"/>
          <p:cNvSpPr>
            <a:spLocks noGrp="1"/>
          </p:cNvSpPr>
          <p:nvPr>
            <p:ph type="subTitle" idx="1"/>
          </p:nvPr>
        </p:nvSpPr>
        <p:spPr>
          <a:xfrm>
            <a:off x="1371600" y="1988840"/>
            <a:ext cx="6400800" cy="3960440"/>
          </a:xfrm>
        </p:spPr>
        <p:txBody>
          <a:bodyPr/>
          <a:lstStyle/>
          <a:p>
            <a:endParaRPr lang="hr-HR" dirty="0">
              <a:solidFill>
                <a:schemeClr val="tx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771800" y="1412776"/>
            <a:ext cx="3512794" cy="5263071"/>
          </a:xfrm>
          <a:prstGeom prst="rect">
            <a:avLst/>
          </a:prstGeom>
        </p:spPr>
      </p:pic>
    </p:spTree>
    <p:extLst>
      <p:ext uri="{BB962C8B-B14F-4D97-AF65-F5344CB8AC3E}">
        <p14:creationId xmlns:p14="http://schemas.microsoft.com/office/powerpoint/2010/main" xmlns="" val="1016693718"/>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4665"/>
            <a:ext cx="7772400" cy="144015"/>
          </a:xfrm>
        </p:spPr>
        <p:txBody>
          <a:bodyPr>
            <a:normAutofit fontScale="90000"/>
          </a:bodyPr>
          <a:lstStyle/>
          <a:p>
            <a:endParaRPr lang="hr-HR" dirty="0"/>
          </a:p>
        </p:txBody>
      </p:sp>
      <p:sp>
        <p:nvSpPr>
          <p:cNvPr id="3" name="Subtitle 2"/>
          <p:cNvSpPr>
            <a:spLocks noGrp="1"/>
          </p:cNvSpPr>
          <p:nvPr>
            <p:ph type="subTitle" idx="1"/>
          </p:nvPr>
        </p:nvSpPr>
        <p:spPr>
          <a:xfrm>
            <a:off x="1115616" y="1052736"/>
            <a:ext cx="6912768" cy="4968552"/>
          </a:xfrm>
        </p:spPr>
        <p:txBody>
          <a:bodyPr/>
          <a:lstStyle/>
          <a:p>
            <a:pPr algn="l"/>
            <a:r>
              <a:rPr lang="hr-HR" sz="2800" dirty="0" smtClean="0">
                <a:solidFill>
                  <a:schemeClr val="tx1"/>
                </a:solidFill>
              </a:rPr>
              <a:t>-franjevci su imali važnu ulogu u vukovarskom području te su ostavili neizbrisiv trag.Jedan od njih je upravo crkva sv.Bone,kod koje se nalazi franjevački samostan.</a:t>
            </a:r>
          </a:p>
          <a:p>
            <a:pPr algn="l"/>
            <a:r>
              <a:rPr lang="hr-HR" sz="2800" dirty="0" smtClean="0">
                <a:solidFill>
                  <a:schemeClr val="tx1"/>
                </a:solidFill>
              </a:rPr>
              <a:t>-u samostanu smo  imali prezentaciju o gradu Vukovaru,te smo razgledali crkvu i samostan</a:t>
            </a:r>
            <a:r>
              <a:rPr lang="hr-HR" dirty="0" smtClean="0">
                <a:solidFill>
                  <a:schemeClr val="tx1"/>
                </a:solidFill>
              </a:rPr>
              <a:t>.</a:t>
            </a:r>
            <a:endParaRPr lang="hr-HR" dirty="0">
              <a:solidFill>
                <a:schemeClr val="tx1"/>
              </a:solidFill>
            </a:endParaRPr>
          </a:p>
        </p:txBody>
      </p:sp>
    </p:spTree>
    <p:extLst>
      <p:ext uri="{BB962C8B-B14F-4D97-AF65-F5344CB8AC3E}">
        <p14:creationId xmlns:p14="http://schemas.microsoft.com/office/powerpoint/2010/main" xmlns="" val="1031551303"/>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b="1" dirty="0" smtClean="0">
                <a:solidFill>
                  <a:schemeClr val="accent3">
                    <a:lumMod val="50000"/>
                  </a:schemeClr>
                </a:solidFill>
              </a:rPr>
              <a:t>MUZEJ VUČEDOLSKE KULTURE</a:t>
            </a:r>
            <a:endParaRPr lang="hr-HR" b="1" dirty="0">
              <a:solidFill>
                <a:schemeClr val="accent3">
                  <a:lumMod val="50000"/>
                </a:schemeClr>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79512" y="1412776"/>
            <a:ext cx="8755811" cy="4925144"/>
          </a:xfrm>
        </p:spPr>
      </p:pic>
    </p:spTree>
    <p:extLst>
      <p:ext uri="{BB962C8B-B14F-4D97-AF65-F5344CB8AC3E}">
        <p14:creationId xmlns:p14="http://schemas.microsoft.com/office/powerpoint/2010/main" xmlns="" val="3077438119"/>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59606"/>
          </a:xfrm>
        </p:spPr>
        <p:txBody>
          <a:bodyPr>
            <a:normAutofit fontScale="90000"/>
          </a:bodyPr>
          <a:lstStyle/>
          <a:p>
            <a:endParaRPr lang="hr-HR" dirty="0"/>
          </a:p>
        </p:txBody>
      </p:sp>
      <p:sp>
        <p:nvSpPr>
          <p:cNvPr id="4" name="Text Placeholder 3"/>
          <p:cNvSpPr>
            <a:spLocks noGrp="1"/>
          </p:cNvSpPr>
          <p:nvPr>
            <p:ph type="body" idx="2"/>
          </p:nvPr>
        </p:nvSpPr>
        <p:spPr>
          <a:xfrm>
            <a:off x="457200" y="332656"/>
            <a:ext cx="3322712" cy="6336704"/>
          </a:xfrm>
        </p:spPr>
        <p:txBody>
          <a:bodyPr>
            <a:normAutofit/>
          </a:bodyPr>
          <a:lstStyle/>
          <a:p>
            <a:r>
              <a:rPr lang="hr-HR" sz="2000" dirty="0" smtClean="0"/>
              <a:t>-muzej je osnovan 21.veljače 2013.godine.</a:t>
            </a:r>
          </a:p>
          <a:p>
            <a:r>
              <a:rPr lang="hr-HR" sz="2000" dirty="0" smtClean="0"/>
              <a:t>-Vučedolska kultura pojavljuje se 3000. godine prije Krista,a završava oko 2400.godine prije Krista.</a:t>
            </a:r>
          </a:p>
          <a:p>
            <a:r>
              <a:rPr lang="hr-HR" sz="2000" dirty="0" smtClean="0"/>
              <a:t>-naziva se vučedolskom kulturom po lokalitetu Vučedolu(5 km istočno od Vukovara),gdje se nalaze ostatci naselja iz bakrenog doba.</a:t>
            </a:r>
          </a:p>
          <a:p>
            <a:r>
              <a:rPr lang="hr-HR" sz="2000" dirty="0" smtClean="0"/>
              <a:t>-Vučedolska golubica jedan je od najpoznatijih simbola grada Vukovara.Iako je prozvana  golubica,arheolozi smatraju da se ipak radi o ptici jarebici.</a:t>
            </a:r>
            <a:endParaRPr lang="hr-HR" sz="2000"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xmlns="" val="0"/>
              </a:ext>
            </a:extLst>
          </a:blip>
          <a:stretch>
            <a:fillRect/>
          </a:stretch>
        </p:blipFill>
        <p:spPr>
          <a:xfrm>
            <a:off x="3923928" y="1196752"/>
            <a:ext cx="4912486" cy="3992563"/>
          </a:xfrm>
        </p:spPr>
      </p:pic>
    </p:spTree>
    <p:extLst>
      <p:ext uri="{BB962C8B-B14F-4D97-AF65-F5344CB8AC3E}">
        <p14:creationId xmlns:p14="http://schemas.microsoft.com/office/powerpoint/2010/main" xmlns="" val="3139136248"/>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218"/>
          </a:xfrm>
        </p:spPr>
        <p:txBody>
          <a:bodyPr>
            <a:normAutofit/>
          </a:bodyPr>
          <a:lstStyle/>
          <a:p>
            <a:pPr algn="l"/>
            <a:r>
              <a:rPr lang="hr-HR" sz="2400" b="1" dirty="0"/>
              <a:t> </a:t>
            </a:r>
            <a:r>
              <a:rPr lang="hr-HR" sz="2400" b="1" dirty="0" smtClean="0"/>
              <a:t>            Riblje kosti</a:t>
            </a:r>
            <a:endParaRPr lang="hr-HR" sz="2400" b="1" dirty="0"/>
          </a:p>
        </p:txBody>
      </p:sp>
      <p:sp>
        <p:nvSpPr>
          <p:cNvPr id="3" name="Text Placeholder 2"/>
          <p:cNvSpPr>
            <a:spLocks noGrp="1"/>
          </p:cNvSpPr>
          <p:nvPr>
            <p:ph type="body" idx="1"/>
          </p:nvPr>
        </p:nvSpPr>
        <p:spPr>
          <a:xfrm>
            <a:off x="251520" y="1628801"/>
            <a:ext cx="4245868" cy="720080"/>
          </a:xfrm>
        </p:spPr>
        <p:txBody>
          <a:bodyPr>
            <a:normAutofit/>
          </a:bodyPr>
          <a:lstStyle/>
          <a:p>
            <a:r>
              <a:rPr lang="hr-HR" b="1" dirty="0" smtClean="0"/>
              <a:t>Fosilne kosti</a:t>
            </a:r>
            <a:endParaRPr lang="hr-HR" b="1" dirty="0"/>
          </a:p>
        </p:txBody>
      </p:sp>
      <p:sp>
        <p:nvSpPr>
          <p:cNvPr id="5" name="Text Placeholder 4"/>
          <p:cNvSpPr>
            <a:spLocks noGrp="1"/>
          </p:cNvSpPr>
          <p:nvPr>
            <p:ph type="body" sz="half" idx="3"/>
          </p:nvPr>
        </p:nvSpPr>
        <p:spPr>
          <a:xfrm>
            <a:off x="6243650" y="1844824"/>
            <a:ext cx="2792846" cy="792088"/>
          </a:xfrm>
        </p:spPr>
        <p:txBody>
          <a:bodyPr>
            <a:normAutofit/>
          </a:bodyPr>
          <a:lstStyle/>
          <a:p>
            <a:r>
              <a:rPr lang="hr-HR" b="1" dirty="0" smtClean="0"/>
              <a:t>Peć za taljenje rudače</a:t>
            </a:r>
            <a:endParaRPr lang="hr-HR" b="1" dirty="0"/>
          </a:p>
        </p:txBody>
      </p:sp>
      <p:pic>
        <p:nvPicPr>
          <p:cNvPr id="7" name="Content Placeholder 6"/>
          <p:cNvPicPr>
            <a:picLocks noGrp="1" noChangeAspect="1"/>
          </p:cNvPicPr>
          <p:nvPr>
            <p:ph sz="quarter" idx="2"/>
          </p:nvPr>
        </p:nvPicPr>
        <p:blipFill>
          <a:blip r:embed="rId2" cstate="print">
            <a:extLst>
              <a:ext uri="{28A0092B-C50C-407E-A947-70E740481C1C}">
                <a14:useLocalDpi xmlns:a14="http://schemas.microsoft.com/office/drawing/2010/main" xmlns="" val="0"/>
              </a:ext>
            </a:extLst>
          </a:blip>
          <a:stretch>
            <a:fillRect/>
          </a:stretch>
        </p:blipFill>
        <p:spPr>
          <a:xfrm>
            <a:off x="179512" y="2492896"/>
            <a:ext cx="3024336" cy="4176464"/>
          </a:xfrm>
        </p:spPr>
      </p:pic>
      <p:pic>
        <p:nvPicPr>
          <p:cNvPr id="8" name="Content Placeholder 7"/>
          <p:cNvPicPr>
            <a:picLocks noGrp="1" noChangeAspect="1"/>
          </p:cNvPicPr>
          <p:nvPr>
            <p:ph sz="quarter" idx="4"/>
          </p:nvPr>
        </p:nvPicPr>
        <p:blipFill>
          <a:blip r:embed="rId3" cstate="print">
            <a:extLst>
              <a:ext uri="{28A0092B-C50C-407E-A947-70E740481C1C}">
                <a14:useLocalDpi xmlns:a14="http://schemas.microsoft.com/office/drawing/2010/main" xmlns="" val="0"/>
              </a:ext>
            </a:extLst>
          </a:blip>
          <a:stretch>
            <a:fillRect/>
          </a:stretch>
        </p:blipFill>
        <p:spPr>
          <a:xfrm>
            <a:off x="6588224" y="2492896"/>
            <a:ext cx="2314575" cy="4114800"/>
          </a:xfrm>
        </p:spPr>
      </p:pic>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563888" y="292727"/>
            <a:ext cx="2679762" cy="3573016"/>
          </a:xfrm>
          <a:prstGeom prst="rect">
            <a:avLst/>
          </a:prstGeom>
        </p:spPr>
      </p:pic>
    </p:spTree>
    <p:extLst>
      <p:ext uri="{BB962C8B-B14F-4D97-AF65-F5344CB8AC3E}">
        <p14:creationId xmlns:p14="http://schemas.microsoft.com/office/powerpoint/2010/main" xmlns="" val="1178086182"/>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3491880" y="1484784"/>
            <a:ext cx="5383052" cy="3027968"/>
          </a:xfrm>
        </p:spPr>
      </p:pic>
      <p:sp>
        <p:nvSpPr>
          <p:cNvPr id="2" name="Title 1"/>
          <p:cNvSpPr>
            <a:spLocks noGrp="1"/>
          </p:cNvSpPr>
          <p:nvPr>
            <p:ph type="title"/>
          </p:nvPr>
        </p:nvSpPr>
        <p:spPr>
          <a:xfrm>
            <a:off x="457200" y="0"/>
            <a:ext cx="3008313" cy="764704"/>
          </a:xfrm>
        </p:spPr>
        <p:txBody>
          <a:bodyPr>
            <a:normAutofit/>
          </a:bodyPr>
          <a:lstStyle/>
          <a:p>
            <a:r>
              <a:rPr lang="hr-HR" sz="4000" dirty="0" smtClean="0"/>
              <a:t>OVČARA</a:t>
            </a:r>
            <a:endParaRPr lang="hr-HR" sz="4000" dirty="0"/>
          </a:p>
        </p:txBody>
      </p:sp>
      <p:sp>
        <p:nvSpPr>
          <p:cNvPr id="4" name="Text Placeholder 3"/>
          <p:cNvSpPr>
            <a:spLocks noGrp="1"/>
          </p:cNvSpPr>
          <p:nvPr>
            <p:ph type="body" idx="2"/>
          </p:nvPr>
        </p:nvSpPr>
        <p:spPr>
          <a:xfrm>
            <a:off x="251520" y="764704"/>
            <a:ext cx="3213993" cy="5904656"/>
          </a:xfrm>
        </p:spPr>
        <p:txBody>
          <a:bodyPr>
            <a:normAutofit/>
          </a:bodyPr>
          <a:lstStyle/>
          <a:p>
            <a:r>
              <a:rPr lang="hr-HR" sz="2000" dirty="0" smtClean="0"/>
              <a:t>-Ovčara je druga najveća masovna grobnica nakon Domovinskog rata.</a:t>
            </a:r>
          </a:p>
          <a:p>
            <a:r>
              <a:rPr lang="hr-HR" sz="2000" dirty="0" smtClean="0"/>
              <a:t>-to je bio ratni zločin kojeg su počinili pripadnici JNA i srpskih paravojnih postrojbi nad hrvatskim narodom.</a:t>
            </a:r>
          </a:p>
          <a:p>
            <a:r>
              <a:rPr lang="hr-HR" sz="2000" dirty="0" smtClean="0"/>
              <a:t>-</a:t>
            </a:r>
            <a:r>
              <a:rPr lang="hr-HR" sz="2000" dirty="0"/>
              <a:t>u</a:t>
            </a:r>
            <a:r>
              <a:rPr lang="hr-HR" sz="2000" dirty="0" smtClean="0"/>
              <a:t>bijeno je između 255 i 264 civila  i vojnika,većinom Hrvata.Najstarija ubijena osoba imala je 77 godina,a najmlađa 16.</a:t>
            </a:r>
          </a:p>
          <a:p>
            <a:r>
              <a:rPr lang="hr-HR" sz="2000" dirty="0" smtClean="0"/>
              <a:t>-među žrtvama se nalazio francuski dragovoljac Jean-Michel Nicolier i novinar Siniša Glavašević,te više Srba branitelja grada,Bošnjaka i Mađara</a:t>
            </a:r>
            <a:r>
              <a:rPr lang="hr-HR" b="1" dirty="0" smtClean="0"/>
              <a:t>.</a:t>
            </a:r>
            <a:endParaRPr lang="hr-HR" b="1" dirty="0"/>
          </a:p>
        </p:txBody>
      </p:sp>
    </p:spTree>
    <p:extLst>
      <p:ext uri="{BB962C8B-B14F-4D97-AF65-F5344CB8AC3E}">
        <p14:creationId xmlns:p14="http://schemas.microsoft.com/office/powerpoint/2010/main" xmlns="" val="1465679999"/>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0026"/>
          </a:xfrm>
        </p:spPr>
        <p:txBody>
          <a:bodyPr>
            <a:normAutofit fontScale="90000"/>
          </a:bodyPr>
          <a:lstStyle/>
          <a:p>
            <a:endParaRPr lang="hr-HR"/>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3146242" y="116631"/>
            <a:ext cx="5602222" cy="3819697"/>
          </a:xfrm>
        </p:spPr>
      </p:pic>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323528" y="3140968"/>
            <a:ext cx="5538070" cy="3384376"/>
          </a:xfrm>
        </p:spPr>
      </p:pic>
    </p:spTree>
    <p:extLst>
      <p:ext uri="{BB962C8B-B14F-4D97-AF65-F5344CB8AC3E}">
        <p14:creationId xmlns:p14="http://schemas.microsoft.com/office/powerpoint/2010/main" xmlns="" val="3354043579"/>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386</TotalTime>
  <Words>969</Words>
  <Application>Microsoft Office PowerPoint</Application>
  <PresentationFormat>Prikaz na zaslonu (4:3)</PresentationFormat>
  <Paragraphs>83</Paragraphs>
  <Slides>24</Slides>
  <Notes>0</Notes>
  <HiddenSlides>0</HiddenSlides>
  <MMClips>0</MMClips>
  <ScaleCrop>false</ScaleCrop>
  <HeadingPairs>
    <vt:vector size="4" baseType="variant">
      <vt:variant>
        <vt:lpstr>Tema</vt:lpstr>
      </vt:variant>
      <vt:variant>
        <vt:i4>1</vt:i4>
      </vt:variant>
      <vt:variant>
        <vt:lpstr>Naslovi slajdova</vt:lpstr>
      </vt:variant>
      <vt:variant>
        <vt:i4>24</vt:i4>
      </vt:variant>
    </vt:vector>
  </HeadingPairs>
  <TitlesOfParts>
    <vt:vector size="25" baseType="lpstr">
      <vt:lpstr>Solstice</vt:lpstr>
      <vt:lpstr>VUKOVAR -GRAD HEROJ</vt:lpstr>
      <vt:lpstr> KNINSKA   TVRĐAVA</vt:lpstr>
      <vt:lpstr>CRKVA SVETOG BONE</vt:lpstr>
      <vt:lpstr>Slajd 4</vt:lpstr>
      <vt:lpstr>MUZEJ VUČEDOLSKE KULTURE</vt:lpstr>
      <vt:lpstr>Slajd 6</vt:lpstr>
      <vt:lpstr>             Riblje kosti</vt:lpstr>
      <vt:lpstr>OVČARA</vt:lpstr>
      <vt:lpstr>Slajd 9</vt:lpstr>
      <vt:lpstr>VUKOVARSKA   BOLNICA</vt:lpstr>
      <vt:lpstr>Slajd 11</vt:lpstr>
      <vt:lpstr>Slajd 12</vt:lpstr>
      <vt:lpstr>Slajd 13</vt:lpstr>
      <vt:lpstr>Slajd 14</vt:lpstr>
      <vt:lpstr>Slajd 15</vt:lpstr>
      <vt:lpstr>-druga prostorija je pak bila posvećena replikama srpskih logora.</vt:lpstr>
      <vt:lpstr>Slajd 17</vt:lpstr>
      <vt:lpstr>Slajd 18</vt:lpstr>
      <vt:lpstr>Slajd 19</vt:lpstr>
      <vt:lpstr>Slajd 20</vt:lpstr>
      <vt:lpstr>Slajd 21</vt:lpstr>
      <vt:lpstr>Slajd 22</vt:lpstr>
      <vt:lpstr>Slajd 23</vt:lpstr>
      <vt:lpstr>Izradile:Lana Elez,Ivana i Josipa Pastuović                                           HVALA NA PAŽNJI!</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VUKOVAR -GRAD HEROJ</dc:title>
  <dc:creator>ismail - [2010]</dc:creator>
  <cp:lastModifiedBy>Gradac</cp:lastModifiedBy>
  <cp:revision>36</cp:revision>
  <dcterms:created xsi:type="dcterms:W3CDTF">2018-11-10T13:35:33Z</dcterms:created>
  <dcterms:modified xsi:type="dcterms:W3CDTF">2018-11-19T06:47:55Z</dcterms:modified>
</cp:coreProperties>
</file>