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31"/>
  </p:handoutMasterIdLst>
  <p:sldIdLst>
    <p:sldId id="256" r:id="rId2"/>
    <p:sldId id="259" r:id="rId3"/>
    <p:sldId id="257" r:id="rId4"/>
    <p:sldId id="265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81" r:id="rId22"/>
    <p:sldId id="275" r:id="rId23"/>
    <p:sldId id="276" r:id="rId24"/>
    <p:sldId id="277" r:id="rId25"/>
    <p:sldId id="278" r:id="rId26"/>
    <p:sldId id="280" r:id="rId27"/>
    <p:sldId id="283" r:id="rId28"/>
    <p:sldId id="284" r:id="rId29"/>
    <p:sldId id="279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8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05CE5-A872-4A57-A0A3-8E46C798A8DA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DF79E-A704-411F-8B14-EDE7032256A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AA5FCF-3CF6-4A58-A31F-6D1016DD8A8B}" type="datetimeFigureOut">
              <a:rPr lang="sr-Latn-CS" smtClean="0"/>
              <a:pPr/>
              <a:t>26.10.2016.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33BE8D-EC44-4D2A-BC81-06CF09F2B3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ranka\Downloads\Amazing%20Crystal%20Cave%20-%20How%20Earth%20Made%20Us%20-%20S1%20Ep1%20Preview%20-%20BBC%20Two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ranka\Downloads\Waitomo's%20Lights%20%20-%20Avatar%20in%20Real%20Life%20-%204k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ranka\Downloads\Ledena%20Jama%20-%20Eisriesenwelt%20Werfen.mp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305800" cy="1280888"/>
          </a:xfrm>
        </p:spPr>
        <p:txBody>
          <a:bodyPr/>
          <a:lstStyle/>
          <a:p>
            <a:r>
              <a:rPr lang="hr-HR" dirty="0" smtClean="0"/>
              <a:t>Čarolija podzemlja</a:t>
            </a:r>
            <a:endParaRPr lang="hr-HR" dirty="0"/>
          </a:p>
        </p:txBody>
      </p:sp>
      <p:pic>
        <p:nvPicPr>
          <p:cNvPr id="159746" name="Picture 2" descr="Slikovni rezultat za špil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7858180" cy="3847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4043363" cy="1219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Odisejeva špilja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642910" y="1357298"/>
            <a:ext cx="4059238" cy="4572000"/>
          </a:xfrm>
        </p:spPr>
        <p:txBody>
          <a:bodyPr/>
          <a:lstStyle/>
          <a:p>
            <a:r>
              <a:rPr lang="hr-HR" sz="2400" b="1" dirty="0" smtClean="0"/>
              <a:t>Odisejeva špilja</a:t>
            </a:r>
            <a:r>
              <a:rPr lang="hr-HR" sz="2400" dirty="0" smtClean="0"/>
              <a:t> ili </a:t>
            </a:r>
            <a:r>
              <a:rPr lang="hr-HR" sz="2400" b="1" dirty="0" smtClean="0"/>
              <a:t>Jama</a:t>
            </a:r>
            <a:r>
              <a:rPr lang="hr-HR" sz="2400" dirty="0" smtClean="0"/>
              <a:t> je špilja na otoku Mljetu</a:t>
            </a:r>
          </a:p>
          <a:p>
            <a:endParaRPr lang="hr-HR" dirty="0"/>
          </a:p>
        </p:txBody>
      </p:sp>
      <p:pic>
        <p:nvPicPr>
          <p:cNvPr id="168964" name="Picture 4" descr="Slikovni rezultat za odisejeva špilja mlj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5715000" cy="3533776"/>
          </a:xfrm>
          <a:prstGeom prst="rect">
            <a:avLst/>
          </a:prstGeom>
          <a:noFill/>
        </p:spPr>
      </p:pic>
      <p:pic>
        <p:nvPicPr>
          <p:cNvPr id="168966" name="Picture 6" descr="Slikovni rezultat za odisejeva špilja mlj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64561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3328982" cy="1219200"/>
          </a:xfrm>
        </p:spPr>
        <p:txBody>
          <a:bodyPr/>
          <a:lstStyle/>
          <a:p>
            <a:r>
              <a:rPr lang="hr-HR" dirty="0" smtClean="0"/>
              <a:t>Modra špilja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29156" cy="2619380"/>
          </a:xfrm>
        </p:spPr>
        <p:txBody>
          <a:bodyPr/>
          <a:lstStyle/>
          <a:p>
            <a:r>
              <a:rPr lang="hr-HR" b="1" dirty="0" smtClean="0"/>
              <a:t>Modra špilja</a:t>
            </a:r>
            <a:r>
              <a:rPr lang="hr-HR" dirty="0" smtClean="0"/>
              <a:t> je špilja na istočnoj strani </a:t>
            </a:r>
            <a:r>
              <a:rPr lang="hr-HR" u="sng" dirty="0" smtClean="0"/>
              <a:t>otoka</a:t>
            </a:r>
            <a:r>
              <a:rPr lang="hr-HR" dirty="0" smtClean="0"/>
              <a:t> </a:t>
            </a:r>
            <a:r>
              <a:rPr lang="hr-HR" dirty="0" err="1" smtClean="0"/>
              <a:t>Biševa</a:t>
            </a:r>
            <a:endParaRPr lang="hr-HR" dirty="0"/>
          </a:p>
        </p:txBody>
      </p:sp>
      <p:pic>
        <p:nvPicPr>
          <p:cNvPr id="173060" name="Picture 4" descr="Slikovni rezultat za modra špil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1536" y="142852"/>
            <a:ext cx="4742464" cy="2857520"/>
          </a:xfrm>
          <a:prstGeom prst="rect">
            <a:avLst/>
          </a:prstGeom>
          <a:noFill/>
        </p:spPr>
      </p:pic>
      <p:pic>
        <p:nvPicPr>
          <p:cNvPr id="173062" name="Picture 6" descr="Slikovni rezultat za modra špil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7286676" cy="35703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58006" cy="847708"/>
          </a:xfrm>
        </p:spPr>
        <p:txBody>
          <a:bodyPr/>
          <a:lstStyle/>
          <a:p>
            <a:r>
              <a:rPr lang="hr-HR" dirty="0" smtClean="0"/>
              <a:t>Najdublja špilja na svijetu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59936" cy="1428760"/>
          </a:xfrm>
        </p:spPr>
        <p:txBody>
          <a:bodyPr/>
          <a:lstStyle/>
          <a:p>
            <a:r>
              <a:rPr lang="hr-HR" dirty="0" err="1" smtClean="0"/>
              <a:t>Krubera</a:t>
            </a:r>
            <a:r>
              <a:rPr lang="hr-HR" dirty="0" smtClean="0"/>
              <a:t>-</a:t>
            </a:r>
            <a:r>
              <a:rPr lang="hr-HR" dirty="0" err="1" smtClean="0"/>
              <a:t>Voronja</a:t>
            </a:r>
            <a:r>
              <a:rPr lang="hr-HR" dirty="0" smtClean="0"/>
              <a:t>-Gruzija</a:t>
            </a:r>
          </a:p>
          <a:p>
            <a:r>
              <a:rPr lang="hr-HR" dirty="0" smtClean="0"/>
              <a:t>2197 m duboka</a:t>
            </a:r>
          </a:p>
          <a:p>
            <a:endParaRPr lang="hr-HR" dirty="0"/>
          </a:p>
        </p:txBody>
      </p:sp>
      <p:pic>
        <p:nvPicPr>
          <p:cNvPr id="172034" name="Picture 2" descr="The great pit, je nazov najvećeg vertikalnog tunela iz Krubera-Varonye, dubine 200 metar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3429024" cy="5273144"/>
          </a:xfrm>
          <a:prstGeom prst="rect">
            <a:avLst/>
          </a:prstGeom>
          <a:noFill/>
        </p:spPr>
      </p:pic>
      <p:pic>
        <p:nvPicPr>
          <p:cNvPr id="172036" name="Picture 4" descr="nevjerojatna fotografija snimljena na 200 metara dubokom vertikalnom tunelu špilje Krubera-Varonya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312673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5543560" cy="1219200"/>
          </a:xfrm>
        </p:spPr>
        <p:txBody>
          <a:bodyPr/>
          <a:lstStyle/>
          <a:p>
            <a:r>
              <a:rPr lang="hr-HR" dirty="0" smtClean="0"/>
              <a:t>Najdulja špilja na svijetu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71472" y="1214422"/>
            <a:ext cx="4059936" cy="1690686"/>
          </a:xfrm>
        </p:spPr>
        <p:txBody>
          <a:bodyPr/>
          <a:lstStyle/>
          <a:p>
            <a:r>
              <a:rPr lang="hr-HR" dirty="0" smtClean="0"/>
              <a:t>Mamutska špilja</a:t>
            </a:r>
          </a:p>
          <a:p>
            <a:r>
              <a:rPr lang="hr-HR" dirty="0" smtClean="0"/>
              <a:t>Nalazi se u SAD-u</a:t>
            </a:r>
          </a:p>
          <a:p>
            <a:r>
              <a:rPr lang="hr-HR" dirty="0" smtClean="0"/>
              <a:t>Duga oko 500 km</a:t>
            </a:r>
            <a:endParaRPr lang="hr-HR" dirty="0"/>
          </a:p>
        </p:txBody>
      </p:sp>
      <p:pic>
        <p:nvPicPr>
          <p:cNvPr id="174082" name="Picture 2" descr="Slikovni rezultat za mammoth c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5786446" cy="3254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900618" cy="847708"/>
          </a:xfrm>
        </p:spPr>
        <p:txBody>
          <a:bodyPr/>
          <a:lstStyle/>
          <a:p>
            <a:r>
              <a:rPr lang="hr-HR" dirty="0" smtClean="0"/>
              <a:t>Najljepše špilje svijet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972452" cy="2119314"/>
          </a:xfrm>
        </p:spPr>
        <p:txBody>
          <a:bodyPr/>
          <a:lstStyle/>
          <a:p>
            <a:r>
              <a:rPr lang="hr-HR" b="1" dirty="0" smtClean="0"/>
              <a:t>Najveći kristali na svijetu: Gigantska kristalna špilja u Meksiku</a:t>
            </a:r>
          </a:p>
          <a:p>
            <a:endParaRPr lang="hr-HR" dirty="0"/>
          </a:p>
        </p:txBody>
      </p:sp>
      <p:pic>
        <p:nvPicPr>
          <p:cNvPr id="175106" name="Picture 2" descr="https://matrixworldhr.files.wordpress.com/2011/09/return-crystal-caves-27_27283_600x450.jpg?w=8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715000" cy="3829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s://matrixworldhr.files.wordpress.com/2011/09/6k.jpg?w=8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azing Crystal Cave - How Earth Made Us - S1 Ep1 Preview - BBC Tw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14290"/>
            <a:ext cx="8334433" cy="625082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57158" y="28572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Nevjerojatna špilja s potpuno zaleđenom </a:t>
            </a:r>
            <a:r>
              <a:rPr lang="vi-VN" sz="2800" b="1" dirty="0" smtClean="0"/>
              <a:t>rijekom</a:t>
            </a:r>
            <a:r>
              <a:rPr lang="hr-HR" sz="2800" b="1" dirty="0" smtClean="0"/>
              <a:t> Kanada</a:t>
            </a:r>
            <a:endParaRPr lang="vi-VN" sz="2800" b="1" dirty="0"/>
          </a:p>
        </p:txBody>
      </p:sp>
      <p:pic>
        <p:nvPicPr>
          <p:cNvPr id="177154" name="Picture 2" descr="Fotografija vlasništvo Caters News Agenc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6929486" cy="4597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Ledeni tobogan. Fotografija vlasništvo Caters News Agenc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896225" cy="5248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14282" y="214290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Čudesne prirodne ljepote: </a:t>
            </a:r>
            <a:r>
              <a:rPr lang="hr-HR" sz="2800" b="1" dirty="0" err="1"/>
              <a:t>Waitomo</a:t>
            </a:r>
            <a:r>
              <a:rPr lang="hr-HR" sz="2800" b="1" dirty="0"/>
              <a:t> – svjetleće špilje Novog Zelanda</a:t>
            </a:r>
          </a:p>
        </p:txBody>
      </p:sp>
      <p:pic>
        <p:nvPicPr>
          <p:cNvPr id="179202" name="Picture 2" descr="Turisti u obilasku svjetlećih špilj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85794"/>
            <a:ext cx="3929090" cy="5914963"/>
          </a:xfrm>
          <a:prstGeom prst="rect">
            <a:avLst/>
          </a:prstGeom>
          <a:noFill/>
        </p:spPr>
      </p:pic>
      <p:pic>
        <p:nvPicPr>
          <p:cNvPr id="179204" name="Picture 4" descr="U obilasku špilja Waitomo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4500594" cy="29978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4471990" cy="84770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Što je speleologija?</a:t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Speleologija je skup aktivnosti kojima je glavni cilj istraživanje špilja, jama, ponora, kaverni i drugih podzemnih krških fenomena</a:t>
            </a:r>
          </a:p>
          <a:p>
            <a:r>
              <a:rPr lang="hr-HR" dirty="0" smtClean="0"/>
              <a:t>speleolog - aktivni istraživač špilja i jama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2818" name="Picture 2" descr="Slikovni rezultat za špilje SPELEOLOZ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71480"/>
            <a:ext cx="3786214" cy="57366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Slikovni rezultat za Waitomo Gloww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38737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itomo's Lights  - Avatar in Real Life - 4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357166"/>
            <a:ext cx="8072494" cy="605437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71472" y="357166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 </a:t>
            </a:r>
            <a:r>
              <a:rPr lang="hr-HR" sz="2400" b="1" dirty="0"/>
              <a:t>Reed </a:t>
            </a:r>
            <a:r>
              <a:rPr lang="hr-HR" sz="2400" b="1" dirty="0" err="1" smtClean="0"/>
              <a:t>Flute</a:t>
            </a:r>
            <a:r>
              <a:rPr lang="hr-HR" sz="2400" b="1" dirty="0" smtClean="0"/>
              <a:t> - Kina</a:t>
            </a:r>
            <a:endParaRPr lang="hr-HR" sz="2400" dirty="0"/>
          </a:p>
        </p:txBody>
      </p:sp>
      <p:pic>
        <p:nvPicPr>
          <p:cNvPr id="181250" name="Picture 2" descr="Slikovni rezultat za Reed Fl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760166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Slikovni rezultat za Reed Fl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328590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57158" y="35716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err="1"/>
              <a:t>Eisriesenwelt</a:t>
            </a:r>
            <a:r>
              <a:rPr lang="hr-HR" b="1" dirty="0"/>
              <a:t> </a:t>
            </a:r>
            <a:r>
              <a:rPr lang="hr-HR" b="1" dirty="0" smtClean="0"/>
              <a:t> - Austrija</a:t>
            </a:r>
            <a:endParaRPr lang="hr-HR" dirty="0"/>
          </a:p>
        </p:txBody>
      </p:sp>
      <p:pic>
        <p:nvPicPr>
          <p:cNvPr id="183298" name="Picture 2" descr="Slikovni rezultat za eisriesenwelt c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643734" cy="46397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 descr="Slikovni rezultat za eisriesenwelt c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84324" name="Picture 4" descr="Slikovni rezultat za eisriesenwelt c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62000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dena Jama - Eisriesenwelt Werf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785793"/>
            <a:ext cx="7215238" cy="5411429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28596" y="-214338"/>
            <a:ext cx="7043738" cy="1219201"/>
          </a:xfrm>
        </p:spPr>
        <p:txBody>
          <a:bodyPr/>
          <a:lstStyle/>
          <a:p>
            <a:r>
              <a:rPr lang="hr-HR" dirty="0" smtClean="0"/>
              <a:t>Posjetiti ćemo špilju </a:t>
            </a:r>
            <a:r>
              <a:rPr lang="hr-HR" dirty="0" err="1" smtClean="0"/>
              <a:t>Vranjaču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57158" y="1357298"/>
            <a:ext cx="8229600" cy="2119313"/>
          </a:xfrm>
        </p:spPr>
        <p:txBody>
          <a:bodyPr/>
          <a:lstStyle/>
          <a:p>
            <a:r>
              <a:rPr lang="hr-HR" dirty="0" smtClean="0"/>
              <a:t>Špilja </a:t>
            </a:r>
            <a:r>
              <a:rPr lang="hr-HR" dirty="0" err="1" smtClean="0"/>
              <a:t>Vranjača</a:t>
            </a:r>
            <a:r>
              <a:rPr lang="hr-HR" dirty="0" smtClean="0"/>
              <a:t> nalazi se u srcu Dalmatinske </a:t>
            </a:r>
            <a:r>
              <a:rPr lang="hr-HR" dirty="0" smtClean="0"/>
              <a:t>zagore, </a:t>
            </a:r>
            <a:r>
              <a:rPr lang="hr-HR" dirty="0" err="1" smtClean="0"/>
              <a:t>Dugopolju</a:t>
            </a:r>
            <a:r>
              <a:rPr lang="hr-HR" dirty="0" smtClean="0"/>
              <a:t> – </a:t>
            </a:r>
            <a:r>
              <a:rPr lang="hr-HR" dirty="0" err="1" smtClean="0"/>
              <a:t>Kotlenice</a:t>
            </a:r>
            <a:r>
              <a:rPr lang="hr-HR" dirty="0" smtClean="0"/>
              <a:t> </a:t>
            </a:r>
          </a:p>
          <a:p>
            <a:r>
              <a:rPr lang="hr-HR" dirty="0" smtClean="0"/>
              <a:t>Otkrivena je 1903. godine </a:t>
            </a:r>
          </a:p>
          <a:p>
            <a:r>
              <a:rPr lang="pl-PL" dirty="0" smtClean="0"/>
              <a:t>temperatura konstantna cijele godine i iznosi oko 15⁰</a:t>
            </a:r>
            <a:r>
              <a:rPr lang="pl-PL" dirty="0" smtClean="0"/>
              <a:t>C</a:t>
            </a:r>
          </a:p>
          <a:p>
            <a:endParaRPr lang="hr-HR" dirty="0" smtClean="0"/>
          </a:p>
        </p:txBody>
      </p:sp>
      <p:sp>
        <p:nvSpPr>
          <p:cNvPr id="1026" name="AutoShape 2" descr="vranjac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vranjac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0" name="AutoShape 6" descr="vranjac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2" name="AutoShape 8" descr="vranjac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4" name="AutoShape 10" descr="vranjac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 descr="vranja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876"/>
            <a:ext cx="8286776" cy="22075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ranjac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800105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hvala na pažnji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6934200" cy="520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b="1" dirty="0" smtClean="0"/>
              <a:t>Špilje</a:t>
            </a:r>
            <a:r>
              <a:rPr lang="hr-HR" dirty="0" smtClean="0"/>
              <a:t>, pećine, kaverne i jame su podzemne šupljine u Zemljinoj kori.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Špilje i jame kategoriziramo po duljinama i dubinama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 stalaktiti - su špiljski ukrasi koji vise sa stropa (ili zidova) špilje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stalagmiti - </a:t>
            </a:r>
            <a:r>
              <a:rPr lang="pl-PL" dirty="0" smtClean="0"/>
              <a:t>su špiljski ukrasi koji rastu s poda prema stropu</a:t>
            </a:r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4757742" cy="1219200"/>
          </a:xfrm>
        </p:spPr>
        <p:txBody>
          <a:bodyPr/>
          <a:lstStyle/>
          <a:p>
            <a:r>
              <a:rPr lang="hr-HR" dirty="0" smtClean="0"/>
              <a:t>ŠPILJE / JAME </a:t>
            </a:r>
            <a:endParaRPr lang="hr-HR" dirty="0"/>
          </a:p>
        </p:txBody>
      </p:sp>
      <p:pic>
        <p:nvPicPr>
          <p:cNvPr id="6" name="Picture 2" descr="https://upload.wikimedia.org/wikipedia/commons/thumb/5/51/Stalactites_-_Treak_Cliff_Cavern.jpg/250px-Stalactites_-_Treak_Cliff_Cav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929066"/>
            <a:ext cx="2381250" cy="1590675"/>
          </a:xfrm>
          <a:prstGeom prst="rect">
            <a:avLst/>
          </a:prstGeom>
          <a:noFill/>
        </p:spPr>
      </p:pic>
      <p:pic>
        <p:nvPicPr>
          <p:cNvPr id="7" name="Picture 4" descr="https://upload.wikimedia.org/wikipedia/commons/thumb/d/d4/Large_very_white_stalagmite.jpg/200px-Large_very_white_stalagm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857628"/>
            <a:ext cx="1905000" cy="2543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28596" y="35716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Najdulja hrvatska </a:t>
            </a:r>
            <a:r>
              <a:rPr lang="hr-HR" sz="2400" dirty="0" smtClean="0"/>
              <a:t>špilja je Špiljski sustav </a:t>
            </a:r>
            <a:r>
              <a:rPr lang="hr-HR" sz="2400" dirty="0" err="1" smtClean="0"/>
              <a:t>Đulin</a:t>
            </a:r>
            <a:r>
              <a:rPr lang="hr-HR" sz="2400" dirty="0" smtClean="0"/>
              <a:t> ponor-</a:t>
            </a:r>
            <a:r>
              <a:rPr lang="hr-HR" sz="2400" dirty="0" err="1" smtClean="0"/>
              <a:t>Medvedica</a:t>
            </a:r>
            <a:r>
              <a:rPr lang="hr-HR" sz="2400" dirty="0" smtClean="0"/>
              <a:t> dugačak 16,4 km</a:t>
            </a:r>
            <a:endParaRPr lang="hr-HR" sz="2400" dirty="0"/>
          </a:p>
        </p:txBody>
      </p:sp>
      <p:pic>
        <p:nvPicPr>
          <p:cNvPr id="6" name="Picture 2" descr="Slikovni rezultat za đulin ponor medved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5882" y="1357298"/>
            <a:ext cx="498902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500034" y="428604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Najdublja jama u Hrvatskoj je Jamski sustav Lukina jama-</a:t>
            </a:r>
            <a:r>
              <a:rPr lang="hr-HR" sz="2800" dirty="0" err="1"/>
              <a:t>Trojama</a:t>
            </a:r>
            <a:r>
              <a:rPr lang="hr-HR" sz="2800" dirty="0"/>
              <a:t> u Nacionalnom parku Sjeverni Velebit, dubine 1392 m.</a:t>
            </a:r>
          </a:p>
        </p:txBody>
      </p:sp>
      <p:sp>
        <p:nvSpPr>
          <p:cNvPr id="163842" name="AutoShape 2" descr="Slikovni rezultat za lukina j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44" name="AutoShape 4" descr="Slikovni rezultat za lukina j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63846" name="Picture 6" descr="Slikovni rezultat za lukina j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3341732" cy="5000636"/>
          </a:xfrm>
          <a:prstGeom prst="rect">
            <a:avLst/>
          </a:prstGeom>
          <a:noFill/>
        </p:spPr>
      </p:pic>
      <p:pic>
        <p:nvPicPr>
          <p:cNvPr id="163850" name="Picture 10" descr="Slikovni rezultat za lukina j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5119723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Slikovni rezultat za lukina jama ka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4143404" cy="6131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Slikovni rezultat za lukina j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30343" cy="4214842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857224" y="507207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S</a:t>
            </a:r>
            <a:r>
              <a:rPr lang="vi-VN" sz="2800" dirty="0" smtClean="0"/>
              <a:t>pada </a:t>
            </a:r>
            <a:r>
              <a:rPr lang="vi-VN" sz="2800" dirty="0"/>
              <a:t>među dvadeset najdubljih u </a:t>
            </a:r>
            <a:r>
              <a:rPr lang="vi-VN" sz="2800" dirty="0" smtClean="0"/>
              <a:t>svijetu</a:t>
            </a:r>
            <a:r>
              <a:rPr lang="hr-HR" sz="2800" u="sng" dirty="0" smtClean="0"/>
              <a:t> </a:t>
            </a:r>
            <a:endParaRPr lang="hr-HR" sz="28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00034" y="35716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Cerovačke pećine </a:t>
            </a:r>
            <a:r>
              <a:rPr lang="hr-HR" sz="2400" dirty="0" smtClean="0"/>
              <a:t>su najveće</a:t>
            </a:r>
            <a:r>
              <a:rPr lang="hr-HR" sz="2400" baseline="30000" dirty="0"/>
              <a:t> </a:t>
            </a:r>
            <a:r>
              <a:rPr lang="hr-HR" sz="2400" dirty="0" smtClean="0"/>
              <a:t>  špilje </a:t>
            </a:r>
            <a:r>
              <a:rPr lang="hr-HR" sz="2400" dirty="0"/>
              <a:t>u </a:t>
            </a:r>
            <a:r>
              <a:rPr lang="hr-HR" sz="2400" dirty="0" smtClean="0"/>
              <a:t>Hrvatskoj</a:t>
            </a:r>
            <a:r>
              <a:rPr lang="hr-HR" dirty="0" smtClean="0"/>
              <a:t>.  </a:t>
            </a:r>
            <a:endParaRPr lang="hr-HR" dirty="0"/>
          </a:p>
        </p:txBody>
      </p:sp>
      <p:pic>
        <p:nvPicPr>
          <p:cNvPr id="166918" name="Picture 6" descr="Slikovni rezultat za cerovačke peć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728181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Dripstone column in Biserujka Cave, Dobrinj, Island of K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71546"/>
            <a:ext cx="2571750" cy="3876676"/>
          </a:xfrm>
          <a:prstGeom prst="rect">
            <a:avLst/>
          </a:prstGeom>
          <a:noFill/>
        </p:spPr>
      </p:pic>
      <p:pic>
        <p:nvPicPr>
          <p:cNvPr id="167940" name="Picture 4" descr="https://upload.wikimedia.org/wikipedia/commons/thumb/5/5d/Biserujka_dripstone_cave%2C_Dobrinj%2C_Island_of_Krk.jpg/200px-Biserujka_dripstone_cave%2C_Dobrinj%2C_Island_of_K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00438"/>
            <a:ext cx="1905000" cy="2876551"/>
          </a:xfrm>
          <a:prstGeom prst="rect">
            <a:avLst/>
          </a:prstGeom>
          <a:noFill/>
        </p:spPr>
      </p:pic>
      <p:sp>
        <p:nvSpPr>
          <p:cNvPr id="8" name="Pravokutnik 7"/>
          <p:cNvSpPr/>
          <p:nvPr/>
        </p:nvSpPr>
        <p:spPr>
          <a:xfrm>
            <a:off x="500034" y="178592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Nalazi se na otoku Krku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P</a:t>
            </a:r>
            <a:r>
              <a:rPr lang="vi-VN" sz="2400" dirty="0" smtClean="0"/>
              <a:t>rema</a:t>
            </a:r>
            <a:r>
              <a:rPr lang="vi-VN" sz="2400" dirty="0"/>
              <a:t> </a:t>
            </a:r>
            <a:r>
              <a:rPr lang="vi-VN" sz="2400" dirty="0" smtClean="0"/>
              <a:t>legen</a:t>
            </a:r>
            <a:r>
              <a:rPr lang="hr-HR" sz="2400" dirty="0" smtClean="0"/>
              <a:t>i</a:t>
            </a:r>
            <a:r>
              <a:rPr lang="vi-VN" sz="2400" dirty="0" smtClean="0"/>
              <a:t>, </a:t>
            </a:r>
            <a:r>
              <a:rPr lang="vi-VN" sz="2400" dirty="0"/>
              <a:t>špilja je dobila ime prema blagu koje je u njoj pronađeno, a pripadalo je </a:t>
            </a:r>
            <a:r>
              <a:rPr lang="vi-VN" sz="2400" dirty="0" smtClean="0"/>
              <a:t>lokalnim</a:t>
            </a:r>
            <a:r>
              <a:rPr lang="hr-HR" sz="2400" dirty="0" smtClean="0"/>
              <a:t> </a:t>
            </a:r>
            <a:r>
              <a:rPr lang="vi-VN" sz="2400" dirty="0" smtClean="0"/>
              <a:t>gusarima</a:t>
            </a:r>
            <a:endParaRPr lang="hr-HR" sz="2400" dirty="0"/>
          </a:p>
        </p:txBody>
      </p:sp>
      <p:sp>
        <p:nvSpPr>
          <p:cNvPr id="9" name="Pravokutnik 8"/>
          <p:cNvSpPr/>
          <p:nvPr/>
        </p:nvSpPr>
        <p:spPr>
          <a:xfrm>
            <a:off x="642910" y="500042"/>
            <a:ext cx="3231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 smtClean="0"/>
              <a:t>Špilja </a:t>
            </a:r>
            <a:r>
              <a:rPr lang="hr-HR" sz="3600" dirty="0" err="1" smtClean="0"/>
              <a:t>Biserujka</a:t>
            </a:r>
            <a:endParaRPr lang="hr-HR" sz="36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514</TotalTime>
  <Words>157</Words>
  <Application>Microsoft Office PowerPoint</Application>
  <PresentationFormat>Prikaz na zaslonu (4:3)</PresentationFormat>
  <Paragraphs>40</Paragraphs>
  <Slides>29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Papir</vt:lpstr>
      <vt:lpstr>Čarolija podzemlja</vt:lpstr>
      <vt:lpstr>   Što je speleologija? </vt:lpstr>
      <vt:lpstr>ŠPILJE / JAME </vt:lpstr>
      <vt:lpstr>Slajd 4</vt:lpstr>
      <vt:lpstr>Slajd 5</vt:lpstr>
      <vt:lpstr>Slajd 6</vt:lpstr>
      <vt:lpstr>Slajd 7</vt:lpstr>
      <vt:lpstr>Slajd 8</vt:lpstr>
      <vt:lpstr>Slajd 9</vt:lpstr>
      <vt:lpstr>Odisejeva špilja </vt:lpstr>
      <vt:lpstr>Modra špilja</vt:lpstr>
      <vt:lpstr>Najdublja špilja na svijetu</vt:lpstr>
      <vt:lpstr>Najdulja špilja na svijetu</vt:lpstr>
      <vt:lpstr>Najljepše špilje svijet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Posjetiti ćemo špilju Vranjaču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Branka</dc:creator>
  <cp:lastModifiedBy>Branka</cp:lastModifiedBy>
  <cp:revision>23</cp:revision>
  <dcterms:created xsi:type="dcterms:W3CDTF">2016-10-25T12:18:52Z</dcterms:created>
  <dcterms:modified xsi:type="dcterms:W3CDTF">2016-10-26T06:46:58Z</dcterms:modified>
</cp:coreProperties>
</file>